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8" r:id="rId2"/>
    <p:sldId id="287" r:id="rId3"/>
    <p:sldId id="292" r:id="rId4"/>
    <p:sldId id="288" r:id="rId5"/>
    <p:sldId id="289" r:id="rId6"/>
    <p:sldId id="290" r:id="rId7"/>
    <p:sldId id="302" r:id="rId8"/>
    <p:sldId id="299" r:id="rId9"/>
    <p:sldId id="300" r:id="rId10"/>
    <p:sldId id="297" r:id="rId11"/>
    <p:sldId id="305" r:id="rId12"/>
    <p:sldId id="303" r:id="rId13"/>
    <p:sldId id="306" r:id="rId14"/>
    <p:sldId id="304" r:id="rId15"/>
    <p:sldId id="294" r:id="rId16"/>
    <p:sldId id="279" r:id="rId17"/>
  </p:sldIdLst>
  <p:sldSz cx="10771188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327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емирлан Бакытжанович Амреев" initials="ТБА" lastIdx="6" clrIdx="0">
    <p:extLst>
      <p:ext uri="{19B8F6BF-5375-455C-9EA6-DF929625EA0E}">
        <p15:presenceInfo xmlns:p15="http://schemas.microsoft.com/office/powerpoint/2012/main" userId="S-1-5-21-1715567821-1326574676-1417001333-166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A930"/>
    <a:srgbClr val="4F81BD"/>
    <a:srgbClr val="43671B"/>
    <a:srgbClr val="6EA92D"/>
    <a:srgbClr val="80C535"/>
    <a:srgbClr val="F2E540"/>
    <a:srgbClr val="D9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92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97" y="67"/>
      </p:cViewPr>
      <p:guideLst>
        <p:guide orient="horz" pos="2228"/>
        <p:guide pos="32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01043337085613"/>
          <c:y val="1.4423583613122719E-3"/>
          <c:w val="0.85289282884875284"/>
          <c:h val="0.9928231842834591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Доля, %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/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Хотелось иметь собственное дело</c:v>
                </c:pt>
                <c:pt idx="1">
                  <c:v>Вошёл в дело, получив предложение о партнёрстве</c:v>
                </c:pt>
                <c:pt idx="2">
                  <c:v>Был вынужден заниматься предпринимательской деятельносью</c:v>
                </c:pt>
                <c:pt idx="3">
                  <c:v>Случайно</c:v>
                </c:pt>
                <c:pt idx="4">
                  <c:v>Не ответили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0.52500000000000002</c:v>
                </c:pt>
                <c:pt idx="1">
                  <c:v>0.21199999999999999</c:v>
                </c:pt>
                <c:pt idx="2">
                  <c:v>0.188</c:v>
                </c:pt>
                <c:pt idx="3">
                  <c:v>6.3E-2</c:v>
                </c:pt>
                <c:pt idx="4">
                  <c:v>1.2E-2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455343759285529"/>
          <c:y val="0.24069641796195942"/>
          <c:w val="0.41103795269939702"/>
          <c:h val="0.579860026150997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CB790E-ECE3-40F9-905D-69AEB7071D38}" type="doc">
      <dgm:prSet loTypeId="urn:microsoft.com/office/officeart/2005/8/layout/vProcess5" loCatId="process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0AD670ED-F242-4E59-BA04-C72FABF624B7}">
      <dgm:prSet phldrT="[Текст]" custT="1"/>
      <dgm:spPr/>
      <dgm:t>
        <a:bodyPr lIns="72000" tIns="36000" rIns="36000" bIns="36000"/>
        <a:lstStyle/>
        <a:p>
          <a:pPr algn="ctr"/>
          <a:r>
            <a:rPr lang="ru-RU" sz="1300" b="1" dirty="0" smtClean="0"/>
            <a:t>СЧП</a:t>
          </a:r>
          <a:r>
            <a:rPr lang="ru-RU" sz="1300" dirty="0" smtClean="0"/>
            <a:t> направляет заявку на «Бридж-кредит» в БВУ/МФО (залог имеющееся имущество)</a:t>
          </a:r>
          <a:endParaRPr lang="ru-RU" sz="1300" dirty="0"/>
        </a:p>
      </dgm:t>
    </dgm:pt>
    <dgm:pt modelId="{D2FE5065-058A-4BCE-9DFA-92B891B06B6D}" type="parTrans" cxnId="{48B0DC69-D839-40CC-9135-DED494D1C6A2}">
      <dgm:prSet/>
      <dgm:spPr/>
      <dgm:t>
        <a:bodyPr/>
        <a:lstStyle/>
        <a:p>
          <a:endParaRPr lang="ru-RU" sz="1400"/>
        </a:p>
      </dgm:t>
    </dgm:pt>
    <dgm:pt modelId="{3A5B5FFD-6593-4B5C-85A4-5AFC285FB098}" type="sibTrans" cxnId="{48B0DC69-D839-40CC-9135-DED494D1C6A2}">
      <dgm:prSet custT="1"/>
      <dgm:spPr/>
      <dgm:t>
        <a:bodyPr/>
        <a:lstStyle/>
        <a:p>
          <a:endParaRPr lang="ru-RU" sz="1400" dirty="0"/>
        </a:p>
      </dgm:t>
    </dgm:pt>
    <dgm:pt modelId="{901A7302-5070-4431-B827-31FC3EFF79D9}">
      <dgm:prSet phldrT="[Текст]" custT="1"/>
      <dgm:spPr/>
      <dgm:t>
        <a:bodyPr lIns="108000" tIns="72000" rIns="36000" bIns="72000"/>
        <a:lstStyle/>
        <a:p>
          <a:r>
            <a:rPr lang="ru-RU" sz="1300" dirty="0" smtClean="0"/>
            <a:t>БВУ/МФО выдаёт кредит до 60% от имеющегося имущества под 30%-40</a:t>
          </a:r>
          <a:r>
            <a:rPr lang="ru-RU" sz="1300" dirty="0" smtClean="0"/>
            <a:t>%/18-25% </a:t>
          </a:r>
          <a:r>
            <a:rPr lang="ru-RU" sz="1300" dirty="0" smtClean="0"/>
            <a:t>сроком на 1 год</a:t>
          </a:r>
          <a:endParaRPr lang="ru-RU" sz="1300" dirty="0"/>
        </a:p>
      </dgm:t>
    </dgm:pt>
    <dgm:pt modelId="{787BE6FB-54C7-4D6A-9D71-5783EA6E8AF4}" type="parTrans" cxnId="{2E1EBDB8-CD30-402D-B0CF-D8CDAFC1C296}">
      <dgm:prSet/>
      <dgm:spPr/>
      <dgm:t>
        <a:bodyPr/>
        <a:lstStyle/>
        <a:p>
          <a:endParaRPr lang="ru-RU" sz="1400"/>
        </a:p>
      </dgm:t>
    </dgm:pt>
    <dgm:pt modelId="{4160F831-EF35-409F-935C-3A6778B7A8A7}" type="sibTrans" cxnId="{2E1EBDB8-CD30-402D-B0CF-D8CDAFC1C296}">
      <dgm:prSet custT="1"/>
      <dgm:spPr/>
      <dgm:t>
        <a:bodyPr/>
        <a:lstStyle/>
        <a:p>
          <a:endParaRPr lang="ru-RU" sz="1400"/>
        </a:p>
      </dgm:t>
    </dgm:pt>
    <dgm:pt modelId="{2B63AA44-6FA2-41EE-A51F-5116CE36FAAD}">
      <dgm:prSet phldrT="[Текст]" custT="1"/>
      <dgm:spPr/>
      <dgm:t>
        <a:bodyPr lIns="108000" tIns="72000" rIns="36000" bIns="72000"/>
        <a:lstStyle/>
        <a:p>
          <a:r>
            <a:rPr lang="ru-RU" sz="1400" b="1" dirty="0" smtClean="0"/>
            <a:t>СЧП </a:t>
          </a:r>
          <a:r>
            <a:rPr lang="ru-RU" sz="1400" b="0" dirty="0" smtClean="0"/>
            <a:t>закупает новое </a:t>
          </a:r>
          <a:r>
            <a:rPr lang="ru-RU" sz="1400" b="0" dirty="0" smtClean="0"/>
            <a:t>имущество</a:t>
          </a:r>
          <a:endParaRPr lang="ru-RU" sz="1400" b="0" dirty="0"/>
        </a:p>
      </dgm:t>
    </dgm:pt>
    <dgm:pt modelId="{3F069AD5-CF43-4D85-84E6-A1220FDBDFAF}" type="parTrans" cxnId="{7A4927F2-3575-410F-8F0F-EE56A80898E8}">
      <dgm:prSet/>
      <dgm:spPr/>
      <dgm:t>
        <a:bodyPr/>
        <a:lstStyle/>
        <a:p>
          <a:endParaRPr lang="ru-RU" sz="1400"/>
        </a:p>
      </dgm:t>
    </dgm:pt>
    <dgm:pt modelId="{DBEC09E1-4008-4ECC-9601-AEE8A119533F}" type="sibTrans" cxnId="{7A4927F2-3575-410F-8F0F-EE56A80898E8}">
      <dgm:prSet custT="1"/>
      <dgm:spPr/>
      <dgm:t>
        <a:bodyPr/>
        <a:lstStyle/>
        <a:p>
          <a:endParaRPr lang="ru-RU" sz="1400"/>
        </a:p>
      </dgm:t>
    </dgm:pt>
    <dgm:pt modelId="{201CE2FA-4418-4273-99D1-2116E14FE423}">
      <dgm:prSet custT="1"/>
      <dgm:spPr/>
      <dgm:t>
        <a:bodyPr lIns="108000" tIns="72000" rIns="36000" bIns="72000"/>
        <a:lstStyle/>
        <a:p>
          <a:r>
            <a:rPr lang="ru-RU" sz="1400" dirty="0" smtClean="0"/>
            <a:t>Новое имущество идёт залогом на обычный кредит под среднюю ставку (14%)</a:t>
          </a:r>
          <a:endParaRPr lang="ru-RU" sz="1400" dirty="0"/>
        </a:p>
      </dgm:t>
    </dgm:pt>
    <dgm:pt modelId="{4470C70F-D0A5-424D-93F1-42B7D01256AA}" type="parTrans" cxnId="{70CFAE1C-2E49-4297-8E46-F81F550A534A}">
      <dgm:prSet/>
      <dgm:spPr/>
      <dgm:t>
        <a:bodyPr/>
        <a:lstStyle/>
        <a:p>
          <a:endParaRPr lang="ru-RU" sz="1400"/>
        </a:p>
      </dgm:t>
    </dgm:pt>
    <dgm:pt modelId="{3249F2DF-DEC7-42ED-B4FF-4D737906D901}" type="sibTrans" cxnId="{70CFAE1C-2E49-4297-8E46-F81F550A534A}">
      <dgm:prSet custT="1"/>
      <dgm:spPr/>
      <dgm:t>
        <a:bodyPr/>
        <a:lstStyle/>
        <a:p>
          <a:endParaRPr lang="ru-RU" sz="1400"/>
        </a:p>
      </dgm:t>
    </dgm:pt>
    <dgm:pt modelId="{F3204DD6-FDC7-4AAB-987B-1E2FEB50E676}">
      <dgm:prSet custT="1"/>
      <dgm:spPr/>
      <dgm:t>
        <a:bodyPr lIns="108000" tIns="72000" rIns="36000" bIns="72000"/>
        <a:lstStyle/>
        <a:p>
          <a:r>
            <a:rPr lang="ru-RU" sz="1400" b="1" dirty="0" smtClean="0"/>
            <a:t>СЧП </a:t>
          </a:r>
          <a:r>
            <a:rPr lang="ru-RU" sz="1400" b="0" dirty="0" smtClean="0"/>
            <a:t>погашает «Бридж-кредит»</a:t>
          </a:r>
          <a:endParaRPr lang="ru-RU" sz="1400" b="1" dirty="0"/>
        </a:p>
      </dgm:t>
    </dgm:pt>
    <dgm:pt modelId="{43108758-E479-47DD-80AB-D1B67131FBCB}" type="parTrans" cxnId="{F18B3FB4-2E94-457E-BEE6-4044CFFA7ED6}">
      <dgm:prSet/>
      <dgm:spPr/>
      <dgm:t>
        <a:bodyPr/>
        <a:lstStyle/>
        <a:p>
          <a:endParaRPr lang="ru-RU" sz="1400"/>
        </a:p>
      </dgm:t>
    </dgm:pt>
    <dgm:pt modelId="{08717A3D-254F-405F-A402-378479363D2E}" type="sibTrans" cxnId="{F18B3FB4-2E94-457E-BEE6-4044CFFA7ED6}">
      <dgm:prSet/>
      <dgm:spPr/>
      <dgm:t>
        <a:bodyPr/>
        <a:lstStyle/>
        <a:p>
          <a:endParaRPr lang="ru-RU" sz="1400"/>
        </a:p>
      </dgm:t>
    </dgm:pt>
    <dgm:pt modelId="{69FDC4A9-E04A-48B9-9AB1-1F6341239CB5}" type="pres">
      <dgm:prSet presAssocID="{7DCB790E-ECE3-40F9-905D-69AEB7071D3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439DDA-2976-472F-B2F9-3DEFAFAFAD83}" type="pres">
      <dgm:prSet presAssocID="{7DCB790E-ECE3-40F9-905D-69AEB7071D38}" presName="dummyMaxCanvas" presStyleCnt="0">
        <dgm:presLayoutVars/>
      </dgm:prSet>
      <dgm:spPr/>
    </dgm:pt>
    <dgm:pt modelId="{86A360D9-9218-4E0B-8D53-406FD95A57D8}" type="pres">
      <dgm:prSet presAssocID="{7DCB790E-ECE3-40F9-905D-69AEB7071D38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DF7D51-01BA-47CC-95C2-222BD5A8D73F}" type="pres">
      <dgm:prSet presAssocID="{7DCB790E-ECE3-40F9-905D-69AEB7071D38}" presName="FiveNodes_2" presStyleLbl="node1" presStyleIdx="1" presStyleCnt="5" custLinFactNeighborX="-2549" custLinFactNeighborY="-44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A50C55-2FC7-4B0C-9718-D203C9D76255}" type="pres">
      <dgm:prSet presAssocID="{7DCB790E-ECE3-40F9-905D-69AEB7071D38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04B29-EA87-4D8D-8356-C407A5F5DD55}" type="pres">
      <dgm:prSet presAssocID="{7DCB790E-ECE3-40F9-905D-69AEB7071D38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107278-D5BB-443D-9F31-F2D5797B4A2D}" type="pres">
      <dgm:prSet presAssocID="{7DCB790E-ECE3-40F9-905D-69AEB7071D38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0CB345-97B9-4964-A136-FB3D6CCECAA9}" type="pres">
      <dgm:prSet presAssocID="{7DCB790E-ECE3-40F9-905D-69AEB7071D38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CCC6D4-723F-4948-B612-D3482B4D18E5}" type="pres">
      <dgm:prSet presAssocID="{7DCB790E-ECE3-40F9-905D-69AEB7071D38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45561F-6952-48D5-B0AA-BA8062475443}" type="pres">
      <dgm:prSet presAssocID="{7DCB790E-ECE3-40F9-905D-69AEB7071D38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A160B4-691E-4088-B1C0-000F63F97181}" type="pres">
      <dgm:prSet presAssocID="{7DCB790E-ECE3-40F9-905D-69AEB7071D38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24ED8A-4C41-4A8C-8E41-4E7B27AD5D48}" type="pres">
      <dgm:prSet presAssocID="{7DCB790E-ECE3-40F9-905D-69AEB7071D38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760F4E-95F7-4C70-8CC2-49F19D279694}" type="pres">
      <dgm:prSet presAssocID="{7DCB790E-ECE3-40F9-905D-69AEB7071D38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C383E3-2085-4DB7-A476-FEDD71D5CD6C}" type="pres">
      <dgm:prSet presAssocID="{7DCB790E-ECE3-40F9-905D-69AEB7071D38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6E3509-6C0D-42C5-9B5F-FAA767DCC1AB}" type="pres">
      <dgm:prSet presAssocID="{7DCB790E-ECE3-40F9-905D-69AEB7071D38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25B1DF-EFE6-406B-AC3C-44FB86619BCF}" type="pres">
      <dgm:prSet presAssocID="{7DCB790E-ECE3-40F9-905D-69AEB7071D38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07FF89-F694-491E-902B-DA8B65058B78}" type="presOf" srcId="{0AD670ED-F242-4E59-BA04-C72FABF624B7}" destId="{4B24ED8A-4C41-4A8C-8E41-4E7B27AD5D48}" srcOrd="1" destOrd="0" presId="urn:microsoft.com/office/officeart/2005/8/layout/vProcess5"/>
    <dgm:cxn modelId="{B478C876-2990-4823-B4DD-D10F0815567D}" type="presOf" srcId="{3249F2DF-DEC7-42ED-B4FF-4D737906D901}" destId="{8DA160B4-691E-4088-B1C0-000F63F97181}" srcOrd="0" destOrd="0" presId="urn:microsoft.com/office/officeart/2005/8/layout/vProcess5"/>
    <dgm:cxn modelId="{48B0DC69-D839-40CC-9135-DED494D1C6A2}" srcId="{7DCB790E-ECE3-40F9-905D-69AEB7071D38}" destId="{0AD670ED-F242-4E59-BA04-C72FABF624B7}" srcOrd="0" destOrd="0" parTransId="{D2FE5065-058A-4BCE-9DFA-92B891B06B6D}" sibTransId="{3A5B5FFD-6593-4B5C-85A4-5AFC285FB098}"/>
    <dgm:cxn modelId="{F18B3FB4-2E94-457E-BEE6-4044CFFA7ED6}" srcId="{7DCB790E-ECE3-40F9-905D-69AEB7071D38}" destId="{F3204DD6-FDC7-4AAB-987B-1E2FEB50E676}" srcOrd="4" destOrd="0" parTransId="{43108758-E479-47DD-80AB-D1B67131FBCB}" sibTransId="{08717A3D-254F-405F-A402-378479363D2E}"/>
    <dgm:cxn modelId="{685B9284-A940-4A3D-951F-7DBDBE73B958}" type="presOf" srcId="{901A7302-5070-4431-B827-31FC3EFF79D9}" destId="{01760F4E-95F7-4C70-8CC2-49F19D279694}" srcOrd="1" destOrd="0" presId="urn:microsoft.com/office/officeart/2005/8/layout/vProcess5"/>
    <dgm:cxn modelId="{E2D2D3A3-8EA8-41A0-AB72-68E42C796B9F}" type="presOf" srcId="{2B63AA44-6FA2-41EE-A51F-5116CE36FAAD}" destId="{F3A50C55-2FC7-4B0C-9718-D203C9D76255}" srcOrd="0" destOrd="0" presId="urn:microsoft.com/office/officeart/2005/8/layout/vProcess5"/>
    <dgm:cxn modelId="{E8C71E16-C5FA-4BB5-8168-7BE4FFA0F452}" type="presOf" srcId="{7DCB790E-ECE3-40F9-905D-69AEB7071D38}" destId="{69FDC4A9-E04A-48B9-9AB1-1F6341239CB5}" srcOrd="0" destOrd="0" presId="urn:microsoft.com/office/officeart/2005/8/layout/vProcess5"/>
    <dgm:cxn modelId="{D9EE6D78-FFE1-487D-8326-DDFE860A2DFF}" type="presOf" srcId="{2B63AA44-6FA2-41EE-A51F-5116CE36FAAD}" destId="{81C383E3-2085-4DB7-A476-FEDD71D5CD6C}" srcOrd="1" destOrd="0" presId="urn:microsoft.com/office/officeart/2005/8/layout/vProcess5"/>
    <dgm:cxn modelId="{339EFC86-DF9C-47A6-BA32-CAF2EB9F5219}" type="presOf" srcId="{4160F831-EF35-409F-935C-3A6778B7A8A7}" destId="{31CCC6D4-723F-4948-B612-D3482B4D18E5}" srcOrd="0" destOrd="0" presId="urn:microsoft.com/office/officeart/2005/8/layout/vProcess5"/>
    <dgm:cxn modelId="{776752AE-2EB8-43D9-8645-30EF13A77FF5}" type="presOf" srcId="{901A7302-5070-4431-B827-31FC3EFF79D9}" destId="{62DF7D51-01BA-47CC-95C2-222BD5A8D73F}" srcOrd="0" destOrd="0" presId="urn:microsoft.com/office/officeart/2005/8/layout/vProcess5"/>
    <dgm:cxn modelId="{7A10340E-8FFC-4184-A5A8-C7E6AFEAA3A1}" type="presOf" srcId="{201CE2FA-4418-4273-99D1-2116E14FE423}" destId="{1B304B29-EA87-4D8D-8356-C407A5F5DD55}" srcOrd="0" destOrd="0" presId="urn:microsoft.com/office/officeart/2005/8/layout/vProcess5"/>
    <dgm:cxn modelId="{B0A116C2-99AB-4AC6-B461-66BCDD6C0E44}" type="presOf" srcId="{F3204DD6-FDC7-4AAB-987B-1E2FEB50E676}" destId="{4A25B1DF-EFE6-406B-AC3C-44FB86619BCF}" srcOrd="1" destOrd="0" presId="urn:microsoft.com/office/officeart/2005/8/layout/vProcess5"/>
    <dgm:cxn modelId="{2E1EBDB8-CD30-402D-B0CF-D8CDAFC1C296}" srcId="{7DCB790E-ECE3-40F9-905D-69AEB7071D38}" destId="{901A7302-5070-4431-B827-31FC3EFF79D9}" srcOrd="1" destOrd="0" parTransId="{787BE6FB-54C7-4D6A-9D71-5783EA6E8AF4}" sibTransId="{4160F831-EF35-409F-935C-3A6778B7A8A7}"/>
    <dgm:cxn modelId="{898FCF1D-8DE7-477C-8B94-F6D7F0345F4F}" type="presOf" srcId="{DBEC09E1-4008-4ECC-9601-AEE8A119533F}" destId="{7545561F-6952-48D5-B0AA-BA8062475443}" srcOrd="0" destOrd="0" presId="urn:microsoft.com/office/officeart/2005/8/layout/vProcess5"/>
    <dgm:cxn modelId="{2BCE2492-55BB-4D2C-B8C2-83799B74726C}" type="presOf" srcId="{0AD670ED-F242-4E59-BA04-C72FABF624B7}" destId="{86A360D9-9218-4E0B-8D53-406FD95A57D8}" srcOrd="0" destOrd="0" presId="urn:microsoft.com/office/officeart/2005/8/layout/vProcess5"/>
    <dgm:cxn modelId="{2C4571D3-07B7-4E5F-8344-A11C6CAE4695}" type="presOf" srcId="{F3204DD6-FDC7-4AAB-987B-1E2FEB50E676}" destId="{DE107278-D5BB-443D-9F31-F2D5797B4A2D}" srcOrd="0" destOrd="0" presId="urn:microsoft.com/office/officeart/2005/8/layout/vProcess5"/>
    <dgm:cxn modelId="{7A4927F2-3575-410F-8F0F-EE56A80898E8}" srcId="{7DCB790E-ECE3-40F9-905D-69AEB7071D38}" destId="{2B63AA44-6FA2-41EE-A51F-5116CE36FAAD}" srcOrd="2" destOrd="0" parTransId="{3F069AD5-CF43-4D85-84E6-A1220FDBDFAF}" sibTransId="{DBEC09E1-4008-4ECC-9601-AEE8A119533F}"/>
    <dgm:cxn modelId="{8CFEE327-1D09-41A5-BFD0-3E3E9F02C28F}" type="presOf" srcId="{201CE2FA-4418-4273-99D1-2116E14FE423}" destId="{716E3509-6C0D-42C5-9B5F-FAA767DCC1AB}" srcOrd="1" destOrd="0" presId="urn:microsoft.com/office/officeart/2005/8/layout/vProcess5"/>
    <dgm:cxn modelId="{4EC7738D-A97E-4160-B467-85922834E7E5}" type="presOf" srcId="{3A5B5FFD-6593-4B5C-85A4-5AFC285FB098}" destId="{110CB345-97B9-4964-A136-FB3D6CCECAA9}" srcOrd="0" destOrd="0" presId="urn:microsoft.com/office/officeart/2005/8/layout/vProcess5"/>
    <dgm:cxn modelId="{70CFAE1C-2E49-4297-8E46-F81F550A534A}" srcId="{7DCB790E-ECE3-40F9-905D-69AEB7071D38}" destId="{201CE2FA-4418-4273-99D1-2116E14FE423}" srcOrd="3" destOrd="0" parTransId="{4470C70F-D0A5-424D-93F1-42B7D01256AA}" sibTransId="{3249F2DF-DEC7-42ED-B4FF-4D737906D901}"/>
    <dgm:cxn modelId="{A9C3412C-AF5A-4DD0-A4BE-6BC8194F85A0}" type="presParOf" srcId="{69FDC4A9-E04A-48B9-9AB1-1F6341239CB5}" destId="{87439DDA-2976-472F-B2F9-3DEFAFAFAD83}" srcOrd="0" destOrd="0" presId="urn:microsoft.com/office/officeart/2005/8/layout/vProcess5"/>
    <dgm:cxn modelId="{BFD0CF79-70B0-4B36-8AC6-1B6B89F0E7E4}" type="presParOf" srcId="{69FDC4A9-E04A-48B9-9AB1-1F6341239CB5}" destId="{86A360D9-9218-4E0B-8D53-406FD95A57D8}" srcOrd="1" destOrd="0" presId="urn:microsoft.com/office/officeart/2005/8/layout/vProcess5"/>
    <dgm:cxn modelId="{2FDB2EDD-FD65-4CF8-9CED-3E605C36449A}" type="presParOf" srcId="{69FDC4A9-E04A-48B9-9AB1-1F6341239CB5}" destId="{62DF7D51-01BA-47CC-95C2-222BD5A8D73F}" srcOrd="2" destOrd="0" presId="urn:microsoft.com/office/officeart/2005/8/layout/vProcess5"/>
    <dgm:cxn modelId="{7918C3DD-9422-412A-9D36-C1B9A752267B}" type="presParOf" srcId="{69FDC4A9-E04A-48B9-9AB1-1F6341239CB5}" destId="{F3A50C55-2FC7-4B0C-9718-D203C9D76255}" srcOrd="3" destOrd="0" presId="urn:microsoft.com/office/officeart/2005/8/layout/vProcess5"/>
    <dgm:cxn modelId="{AE31F5C5-85FE-426B-87D4-710A5A7EF120}" type="presParOf" srcId="{69FDC4A9-E04A-48B9-9AB1-1F6341239CB5}" destId="{1B304B29-EA87-4D8D-8356-C407A5F5DD55}" srcOrd="4" destOrd="0" presId="urn:microsoft.com/office/officeart/2005/8/layout/vProcess5"/>
    <dgm:cxn modelId="{F54C3661-0343-4116-9926-F26B3949D7B1}" type="presParOf" srcId="{69FDC4A9-E04A-48B9-9AB1-1F6341239CB5}" destId="{DE107278-D5BB-443D-9F31-F2D5797B4A2D}" srcOrd="5" destOrd="0" presId="urn:microsoft.com/office/officeart/2005/8/layout/vProcess5"/>
    <dgm:cxn modelId="{8C351F7B-E4A5-42F6-AD54-7A503716F3C7}" type="presParOf" srcId="{69FDC4A9-E04A-48B9-9AB1-1F6341239CB5}" destId="{110CB345-97B9-4964-A136-FB3D6CCECAA9}" srcOrd="6" destOrd="0" presId="urn:microsoft.com/office/officeart/2005/8/layout/vProcess5"/>
    <dgm:cxn modelId="{DAE51D6F-1EF3-4BEE-9371-D99770730F77}" type="presParOf" srcId="{69FDC4A9-E04A-48B9-9AB1-1F6341239CB5}" destId="{31CCC6D4-723F-4948-B612-D3482B4D18E5}" srcOrd="7" destOrd="0" presId="urn:microsoft.com/office/officeart/2005/8/layout/vProcess5"/>
    <dgm:cxn modelId="{977DFE63-0E66-4E2D-AC4C-CC73ADE34DBB}" type="presParOf" srcId="{69FDC4A9-E04A-48B9-9AB1-1F6341239CB5}" destId="{7545561F-6952-48D5-B0AA-BA8062475443}" srcOrd="8" destOrd="0" presId="urn:microsoft.com/office/officeart/2005/8/layout/vProcess5"/>
    <dgm:cxn modelId="{4AD37DF7-8257-4BA7-A57B-2AD5346574CA}" type="presParOf" srcId="{69FDC4A9-E04A-48B9-9AB1-1F6341239CB5}" destId="{8DA160B4-691E-4088-B1C0-000F63F97181}" srcOrd="9" destOrd="0" presId="urn:microsoft.com/office/officeart/2005/8/layout/vProcess5"/>
    <dgm:cxn modelId="{9E8EAD94-3E3F-41F3-A4A8-194E874B8278}" type="presParOf" srcId="{69FDC4A9-E04A-48B9-9AB1-1F6341239CB5}" destId="{4B24ED8A-4C41-4A8C-8E41-4E7B27AD5D48}" srcOrd="10" destOrd="0" presId="urn:microsoft.com/office/officeart/2005/8/layout/vProcess5"/>
    <dgm:cxn modelId="{2B021C63-B9FA-4AE6-A8F1-5639EFB84314}" type="presParOf" srcId="{69FDC4A9-E04A-48B9-9AB1-1F6341239CB5}" destId="{01760F4E-95F7-4C70-8CC2-49F19D279694}" srcOrd="11" destOrd="0" presId="urn:microsoft.com/office/officeart/2005/8/layout/vProcess5"/>
    <dgm:cxn modelId="{46C6A104-D5AB-4139-A359-F8265877ED39}" type="presParOf" srcId="{69FDC4A9-E04A-48B9-9AB1-1F6341239CB5}" destId="{81C383E3-2085-4DB7-A476-FEDD71D5CD6C}" srcOrd="12" destOrd="0" presId="urn:microsoft.com/office/officeart/2005/8/layout/vProcess5"/>
    <dgm:cxn modelId="{6137D4F5-692D-406F-A528-CC87FF95D688}" type="presParOf" srcId="{69FDC4A9-E04A-48B9-9AB1-1F6341239CB5}" destId="{716E3509-6C0D-42C5-9B5F-FAA767DCC1AB}" srcOrd="13" destOrd="0" presId="urn:microsoft.com/office/officeart/2005/8/layout/vProcess5"/>
    <dgm:cxn modelId="{EFE4B84E-0E8C-4060-9D9A-4F1E45F8D392}" type="presParOf" srcId="{69FDC4A9-E04A-48B9-9AB1-1F6341239CB5}" destId="{4A25B1DF-EFE6-406B-AC3C-44FB86619BCF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CB790E-ECE3-40F9-905D-69AEB7071D38}" type="doc">
      <dgm:prSet loTypeId="urn:microsoft.com/office/officeart/2005/8/layout/vProcess5" loCatId="process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0AD670ED-F242-4E59-BA04-C72FABF624B7}">
      <dgm:prSet phldrT="[Текст]" custT="1"/>
      <dgm:spPr/>
      <dgm:t>
        <a:bodyPr lIns="72000" tIns="36000" rIns="36000" bIns="36000"/>
        <a:lstStyle/>
        <a:p>
          <a:pPr algn="ctr"/>
          <a:r>
            <a:rPr lang="ru-RU" sz="1200" b="1" dirty="0" smtClean="0"/>
            <a:t>СЧП</a:t>
          </a:r>
          <a:r>
            <a:rPr lang="ru-RU" sz="1200" dirty="0" smtClean="0"/>
            <a:t> направляет заявку на «Бридж-кредит» в БВУ/МФО и в Фонд на получение гарантии (85%)</a:t>
          </a:r>
          <a:endParaRPr lang="ru-RU" sz="1200" dirty="0"/>
        </a:p>
      </dgm:t>
    </dgm:pt>
    <dgm:pt modelId="{D2FE5065-058A-4BCE-9DFA-92B891B06B6D}" type="parTrans" cxnId="{48B0DC69-D839-40CC-9135-DED494D1C6A2}">
      <dgm:prSet/>
      <dgm:spPr/>
      <dgm:t>
        <a:bodyPr/>
        <a:lstStyle/>
        <a:p>
          <a:endParaRPr lang="ru-RU" sz="1400"/>
        </a:p>
      </dgm:t>
    </dgm:pt>
    <dgm:pt modelId="{3A5B5FFD-6593-4B5C-85A4-5AFC285FB098}" type="sibTrans" cxnId="{48B0DC69-D839-40CC-9135-DED494D1C6A2}">
      <dgm:prSet custT="1"/>
      <dgm:spPr/>
      <dgm:t>
        <a:bodyPr/>
        <a:lstStyle/>
        <a:p>
          <a:endParaRPr lang="ru-RU" sz="1400" dirty="0"/>
        </a:p>
      </dgm:t>
    </dgm:pt>
    <dgm:pt modelId="{901A7302-5070-4431-B827-31FC3EFF79D9}">
      <dgm:prSet phldrT="[Текст]" custT="1"/>
      <dgm:spPr/>
      <dgm:t>
        <a:bodyPr lIns="108000" tIns="72000" rIns="36000" bIns="72000"/>
        <a:lstStyle/>
        <a:p>
          <a:r>
            <a:rPr lang="ru-RU" sz="1300" dirty="0" smtClean="0"/>
            <a:t>СЧП получает гарантию Фонда (85%)+ собственный залог (15%) </a:t>
          </a:r>
          <a:endParaRPr lang="ru-RU" sz="1300" dirty="0"/>
        </a:p>
      </dgm:t>
    </dgm:pt>
    <dgm:pt modelId="{787BE6FB-54C7-4D6A-9D71-5783EA6E8AF4}" type="parTrans" cxnId="{2E1EBDB8-CD30-402D-B0CF-D8CDAFC1C296}">
      <dgm:prSet/>
      <dgm:spPr/>
      <dgm:t>
        <a:bodyPr/>
        <a:lstStyle/>
        <a:p>
          <a:endParaRPr lang="ru-RU" sz="1400"/>
        </a:p>
      </dgm:t>
    </dgm:pt>
    <dgm:pt modelId="{4160F831-EF35-409F-935C-3A6778B7A8A7}" type="sibTrans" cxnId="{2E1EBDB8-CD30-402D-B0CF-D8CDAFC1C296}">
      <dgm:prSet custT="1"/>
      <dgm:spPr/>
      <dgm:t>
        <a:bodyPr/>
        <a:lstStyle/>
        <a:p>
          <a:endParaRPr lang="ru-RU" sz="1400"/>
        </a:p>
      </dgm:t>
    </dgm:pt>
    <dgm:pt modelId="{2B63AA44-6FA2-41EE-A51F-5116CE36FAAD}">
      <dgm:prSet phldrT="[Текст]" custT="1"/>
      <dgm:spPr/>
      <dgm:t>
        <a:bodyPr lIns="108000" tIns="72000" rIns="36000" bIns="72000"/>
        <a:lstStyle/>
        <a:p>
          <a:r>
            <a:rPr lang="ru-RU" sz="1400" dirty="0" smtClean="0"/>
            <a:t>СЧП получает «Бридж-кредит» </a:t>
          </a:r>
          <a:endParaRPr lang="ru-RU" sz="1400" b="0" dirty="0"/>
        </a:p>
      </dgm:t>
    </dgm:pt>
    <dgm:pt modelId="{3F069AD5-CF43-4D85-84E6-A1220FDBDFAF}" type="parTrans" cxnId="{7A4927F2-3575-410F-8F0F-EE56A80898E8}">
      <dgm:prSet/>
      <dgm:spPr/>
      <dgm:t>
        <a:bodyPr/>
        <a:lstStyle/>
        <a:p>
          <a:endParaRPr lang="ru-RU" sz="1400"/>
        </a:p>
      </dgm:t>
    </dgm:pt>
    <dgm:pt modelId="{DBEC09E1-4008-4ECC-9601-AEE8A119533F}" type="sibTrans" cxnId="{7A4927F2-3575-410F-8F0F-EE56A80898E8}">
      <dgm:prSet custT="1"/>
      <dgm:spPr/>
      <dgm:t>
        <a:bodyPr/>
        <a:lstStyle/>
        <a:p>
          <a:endParaRPr lang="ru-RU" sz="1400"/>
        </a:p>
      </dgm:t>
    </dgm:pt>
    <dgm:pt modelId="{201CE2FA-4418-4273-99D1-2116E14FE423}">
      <dgm:prSet custT="1"/>
      <dgm:spPr/>
      <dgm:t>
        <a:bodyPr lIns="108000" tIns="72000" rIns="36000" bIns="72000"/>
        <a:lstStyle/>
        <a:p>
          <a:r>
            <a:rPr lang="ru-RU" sz="1400" b="1" dirty="0" smtClean="0"/>
            <a:t>СЧП </a:t>
          </a:r>
          <a:r>
            <a:rPr lang="ru-RU" sz="1400" b="0" dirty="0" smtClean="0"/>
            <a:t>закупает новое имущество</a:t>
          </a:r>
          <a:endParaRPr lang="ru-RU" sz="1400" dirty="0"/>
        </a:p>
      </dgm:t>
    </dgm:pt>
    <dgm:pt modelId="{4470C70F-D0A5-424D-93F1-42B7D01256AA}" type="parTrans" cxnId="{70CFAE1C-2E49-4297-8E46-F81F550A534A}">
      <dgm:prSet/>
      <dgm:spPr/>
      <dgm:t>
        <a:bodyPr/>
        <a:lstStyle/>
        <a:p>
          <a:endParaRPr lang="ru-RU" sz="1400"/>
        </a:p>
      </dgm:t>
    </dgm:pt>
    <dgm:pt modelId="{3249F2DF-DEC7-42ED-B4FF-4D737906D901}" type="sibTrans" cxnId="{70CFAE1C-2E49-4297-8E46-F81F550A534A}">
      <dgm:prSet custT="1"/>
      <dgm:spPr/>
      <dgm:t>
        <a:bodyPr/>
        <a:lstStyle/>
        <a:p>
          <a:endParaRPr lang="ru-RU" sz="1400"/>
        </a:p>
      </dgm:t>
    </dgm:pt>
    <dgm:pt modelId="{F3204DD6-FDC7-4AAB-987B-1E2FEB50E676}">
      <dgm:prSet custT="1"/>
      <dgm:spPr/>
      <dgm:t>
        <a:bodyPr lIns="108000" tIns="72000" rIns="36000" bIns="72000"/>
        <a:lstStyle/>
        <a:p>
          <a:r>
            <a:rPr lang="ru-RU" sz="1400" b="1" dirty="0" smtClean="0"/>
            <a:t>СЧП </a:t>
          </a:r>
          <a:r>
            <a:rPr lang="ru-RU" sz="1400" b="0" dirty="0" smtClean="0"/>
            <a:t>погашает «Бридж-кредит»</a:t>
          </a:r>
          <a:endParaRPr lang="ru-RU" sz="1400" b="1" dirty="0"/>
        </a:p>
      </dgm:t>
    </dgm:pt>
    <dgm:pt modelId="{43108758-E479-47DD-80AB-D1B67131FBCB}" type="parTrans" cxnId="{F18B3FB4-2E94-457E-BEE6-4044CFFA7ED6}">
      <dgm:prSet/>
      <dgm:spPr/>
      <dgm:t>
        <a:bodyPr/>
        <a:lstStyle/>
        <a:p>
          <a:endParaRPr lang="ru-RU" sz="1400"/>
        </a:p>
      </dgm:t>
    </dgm:pt>
    <dgm:pt modelId="{08717A3D-254F-405F-A402-378479363D2E}" type="sibTrans" cxnId="{F18B3FB4-2E94-457E-BEE6-4044CFFA7ED6}">
      <dgm:prSet/>
      <dgm:spPr/>
      <dgm:t>
        <a:bodyPr/>
        <a:lstStyle/>
        <a:p>
          <a:endParaRPr lang="ru-RU" sz="1400"/>
        </a:p>
      </dgm:t>
    </dgm:pt>
    <dgm:pt modelId="{69FDC4A9-E04A-48B9-9AB1-1F6341239CB5}" type="pres">
      <dgm:prSet presAssocID="{7DCB790E-ECE3-40F9-905D-69AEB7071D3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439DDA-2976-472F-B2F9-3DEFAFAFAD83}" type="pres">
      <dgm:prSet presAssocID="{7DCB790E-ECE3-40F9-905D-69AEB7071D38}" presName="dummyMaxCanvas" presStyleCnt="0">
        <dgm:presLayoutVars/>
      </dgm:prSet>
      <dgm:spPr/>
    </dgm:pt>
    <dgm:pt modelId="{86A360D9-9218-4E0B-8D53-406FD95A57D8}" type="pres">
      <dgm:prSet presAssocID="{7DCB790E-ECE3-40F9-905D-69AEB7071D38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DF7D51-01BA-47CC-95C2-222BD5A8D73F}" type="pres">
      <dgm:prSet presAssocID="{7DCB790E-ECE3-40F9-905D-69AEB7071D38}" presName="FiveNodes_2" presStyleLbl="node1" presStyleIdx="1" presStyleCnt="5" custLinFactNeighborX="-2549" custLinFactNeighborY="-44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A50C55-2FC7-4B0C-9718-D203C9D76255}" type="pres">
      <dgm:prSet presAssocID="{7DCB790E-ECE3-40F9-905D-69AEB7071D38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04B29-EA87-4D8D-8356-C407A5F5DD55}" type="pres">
      <dgm:prSet presAssocID="{7DCB790E-ECE3-40F9-905D-69AEB7071D38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107278-D5BB-443D-9F31-F2D5797B4A2D}" type="pres">
      <dgm:prSet presAssocID="{7DCB790E-ECE3-40F9-905D-69AEB7071D38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0CB345-97B9-4964-A136-FB3D6CCECAA9}" type="pres">
      <dgm:prSet presAssocID="{7DCB790E-ECE3-40F9-905D-69AEB7071D38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CCC6D4-723F-4948-B612-D3482B4D18E5}" type="pres">
      <dgm:prSet presAssocID="{7DCB790E-ECE3-40F9-905D-69AEB7071D38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45561F-6952-48D5-B0AA-BA8062475443}" type="pres">
      <dgm:prSet presAssocID="{7DCB790E-ECE3-40F9-905D-69AEB7071D38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A160B4-691E-4088-B1C0-000F63F97181}" type="pres">
      <dgm:prSet presAssocID="{7DCB790E-ECE3-40F9-905D-69AEB7071D38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24ED8A-4C41-4A8C-8E41-4E7B27AD5D48}" type="pres">
      <dgm:prSet presAssocID="{7DCB790E-ECE3-40F9-905D-69AEB7071D38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760F4E-95F7-4C70-8CC2-49F19D279694}" type="pres">
      <dgm:prSet presAssocID="{7DCB790E-ECE3-40F9-905D-69AEB7071D38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C383E3-2085-4DB7-A476-FEDD71D5CD6C}" type="pres">
      <dgm:prSet presAssocID="{7DCB790E-ECE3-40F9-905D-69AEB7071D38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6E3509-6C0D-42C5-9B5F-FAA767DCC1AB}" type="pres">
      <dgm:prSet presAssocID="{7DCB790E-ECE3-40F9-905D-69AEB7071D38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25B1DF-EFE6-406B-AC3C-44FB86619BCF}" type="pres">
      <dgm:prSet presAssocID="{7DCB790E-ECE3-40F9-905D-69AEB7071D38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4F8185-2B4A-4B97-86AA-0F7B0E567594}" type="presOf" srcId="{901A7302-5070-4431-B827-31FC3EFF79D9}" destId="{01760F4E-95F7-4C70-8CC2-49F19D279694}" srcOrd="1" destOrd="0" presId="urn:microsoft.com/office/officeart/2005/8/layout/vProcess5"/>
    <dgm:cxn modelId="{6EE34D82-CEC1-4437-95B0-1FFFAD22F785}" type="presOf" srcId="{DBEC09E1-4008-4ECC-9601-AEE8A119533F}" destId="{7545561F-6952-48D5-B0AA-BA8062475443}" srcOrd="0" destOrd="0" presId="urn:microsoft.com/office/officeart/2005/8/layout/vProcess5"/>
    <dgm:cxn modelId="{5CE3F7F1-11EC-4521-A63D-8D1E4757475F}" type="presOf" srcId="{4160F831-EF35-409F-935C-3A6778B7A8A7}" destId="{31CCC6D4-723F-4948-B612-D3482B4D18E5}" srcOrd="0" destOrd="0" presId="urn:microsoft.com/office/officeart/2005/8/layout/vProcess5"/>
    <dgm:cxn modelId="{48B0DC69-D839-40CC-9135-DED494D1C6A2}" srcId="{7DCB790E-ECE3-40F9-905D-69AEB7071D38}" destId="{0AD670ED-F242-4E59-BA04-C72FABF624B7}" srcOrd="0" destOrd="0" parTransId="{D2FE5065-058A-4BCE-9DFA-92B891B06B6D}" sibTransId="{3A5B5FFD-6593-4B5C-85A4-5AFC285FB098}"/>
    <dgm:cxn modelId="{62C47575-EC64-471B-B958-90DBDE3CAE25}" type="presOf" srcId="{3A5B5FFD-6593-4B5C-85A4-5AFC285FB098}" destId="{110CB345-97B9-4964-A136-FB3D6CCECAA9}" srcOrd="0" destOrd="0" presId="urn:microsoft.com/office/officeart/2005/8/layout/vProcess5"/>
    <dgm:cxn modelId="{F18B3FB4-2E94-457E-BEE6-4044CFFA7ED6}" srcId="{7DCB790E-ECE3-40F9-905D-69AEB7071D38}" destId="{F3204DD6-FDC7-4AAB-987B-1E2FEB50E676}" srcOrd="4" destOrd="0" parTransId="{43108758-E479-47DD-80AB-D1B67131FBCB}" sibTransId="{08717A3D-254F-405F-A402-378479363D2E}"/>
    <dgm:cxn modelId="{09AD4FC6-9FFD-4FA8-AFE9-26511AF7C7AC}" type="presOf" srcId="{2B63AA44-6FA2-41EE-A51F-5116CE36FAAD}" destId="{81C383E3-2085-4DB7-A476-FEDD71D5CD6C}" srcOrd="1" destOrd="0" presId="urn:microsoft.com/office/officeart/2005/8/layout/vProcess5"/>
    <dgm:cxn modelId="{45D165C0-3E53-44C4-A53C-AB5FD93974A9}" type="presOf" srcId="{F3204DD6-FDC7-4AAB-987B-1E2FEB50E676}" destId="{DE107278-D5BB-443D-9F31-F2D5797B4A2D}" srcOrd="0" destOrd="0" presId="urn:microsoft.com/office/officeart/2005/8/layout/vProcess5"/>
    <dgm:cxn modelId="{1B12506A-917D-48E0-9DE1-48034DFCE99C}" type="presOf" srcId="{2B63AA44-6FA2-41EE-A51F-5116CE36FAAD}" destId="{F3A50C55-2FC7-4B0C-9718-D203C9D76255}" srcOrd="0" destOrd="0" presId="urn:microsoft.com/office/officeart/2005/8/layout/vProcess5"/>
    <dgm:cxn modelId="{8F147096-3355-4B85-A28F-1A613BCF40D3}" type="presOf" srcId="{0AD670ED-F242-4E59-BA04-C72FABF624B7}" destId="{4B24ED8A-4C41-4A8C-8E41-4E7B27AD5D48}" srcOrd="1" destOrd="0" presId="urn:microsoft.com/office/officeart/2005/8/layout/vProcess5"/>
    <dgm:cxn modelId="{3FFCB003-5AC7-412C-8058-116C59EA4E3C}" type="presOf" srcId="{201CE2FA-4418-4273-99D1-2116E14FE423}" destId="{716E3509-6C0D-42C5-9B5F-FAA767DCC1AB}" srcOrd="1" destOrd="0" presId="urn:microsoft.com/office/officeart/2005/8/layout/vProcess5"/>
    <dgm:cxn modelId="{7EF74A42-CB32-4458-9460-A4BB5CC8209F}" type="presOf" srcId="{7DCB790E-ECE3-40F9-905D-69AEB7071D38}" destId="{69FDC4A9-E04A-48B9-9AB1-1F6341239CB5}" srcOrd="0" destOrd="0" presId="urn:microsoft.com/office/officeart/2005/8/layout/vProcess5"/>
    <dgm:cxn modelId="{F6F34D3D-06CE-4E82-BCB0-970CED1CF298}" type="presOf" srcId="{901A7302-5070-4431-B827-31FC3EFF79D9}" destId="{62DF7D51-01BA-47CC-95C2-222BD5A8D73F}" srcOrd="0" destOrd="0" presId="urn:microsoft.com/office/officeart/2005/8/layout/vProcess5"/>
    <dgm:cxn modelId="{8BA4A14D-1593-4981-99FE-D54A27CC35EC}" type="presOf" srcId="{F3204DD6-FDC7-4AAB-987B-1E2FEB50E676}" destId="{4A25B1DF-EFE6-406B-AC3C-44FB86619BCF}" srcOrd="1" destOrd="0" presId="urn:microsoft.com/office/officeart/2005/8/layout/vProcess5"/>
    <dgm:cxn modelId="{2E1EBDB8-CD30-402D-B0CF-D8CDAFC1C296}" srcId="{7DCB790E-ECE3-40F9-905D-69AEB7071D38}" destId="{901A7302-5070-4431-B827-31FC3EFF79D9}" srcOrd="1" destOrd="0" parTransId="{787BE6FB-54C7-4D6A-9D71-5783EA6E8AF4}" sibTransId="{4160F831-EF35-409F-935C-3A6778B7A8A7}"/>
    <dgm:cxn modelId="{0083696E-9F96-4F14-94A4-2DF33F825DCB}" type="presOf" srcId="{201CE2FA-4418-4273-99D1-2116E14FE423}" destId="{1B304B29-EA87-4D8D-8356-C407A5F5DD55}" srcOrd="0" destOrd="0" presId="urn:microsoft.com/office/officeart/2005/8/layout/vProcess5"/>
    <dgm:cxn modelId="{AC007D1E-4F80-4A51-886E-5C25BBDB3200}" type="presOf" srcId="{3249F2DF-DEC7-42ED-B4FF-4D737906D901}" destId="{8DA160B4-691E-4088-B1C0-000F63F97181}" srcOrd="0" destOrd="0" presId="urn:microsoft.com/office/officeart/2005/8/layout/vProcess5"/>
    <dgm:cxn modelId="{7A4927F2-3575-410F-8F0F-EE56A80898E8}" srcId="{7DCB790E-ECE3-40F9-905D-69AEB7071D38}" destId="{2B63AA44-6FA2-41EE-A51F-5116CE36FAAD}" srcOrd="2" destOrd="0" parTransId="{3F069AD5-CF43-4D85-84E6-A1220FDBDFAF}" sibTransId="{DBEC09E1-4008-4ECC-9601-AEE8A119533F}"/>
    <dgm:cxn modelId="{51E8FB85-F682-4A6C-8BF4-C249CEDF356D}" type="presOf" srcId="{0AD670ED-F242-4E59-BA04-C72FABF624B7}" destId="{86A360D9-9218-4E0B-8D53-406FD95A57D8}" srcOrd="0" destOrd="0" presId="urn:microsoft.com/office/officeart/2005/8/layout/vProcess5"/>
    <dgm:cxn modelId="{70CFAE1C-2E49-4297-8E46-F81F550A534A}" srcId="{7DCB790E-ECE3-40F9-905D-69AEB7071D38}" destId="{201CE2FA-4418-4273-99D1-2116E14FE423}" srcOrd="3" destOrd="0" parTransId="{4470C70F-D0A5-424D-93F1-42B7D01256AA}" sibTransId="{3249F2DF-DEC7-42ED-B4FF-4D737906D901}"/>
    <dgm:cxn modelId="{84D0A534-DE35-4316-A687-898C48F4D94E}" type="presParOf" srcId="{69FDC4A9-E04A-48B9-9AB1-1F6341239CB5}" destId="{87439DDA-2976-472F-B2F9-3DEFAFAFAD83}" srcOrd="0" destOrd="0" presId="urn:microsoft.com/office/officeart/2005/8/layout/vProcess5"/>
    <dgm:cxn modelId="{6D72D872-F230-4C4D-987B-B495E3E2DC67}" type="presParOf" srcId="{69FDC4A9-E04A-48B9-9AB1-1F6341239CB5}" destId="{86A360D9-9218-4E0B-8D53-406FD95A57D8}" srcOrd="1" destOrd="0" presId="urn:microsoft.com/office/officeart/2005/8/layout/vProcess5"/>
    <dgm:cxn modelId="{6F69ECD6-CED8-4C15-A9D8-17EAAF47A18B}" type="presParOf" srcId="{69FDC4A9-E04A-48B9-9AB1-1F6341239CB5}" destId="{62DF7D51-01BA-47CC-95C2-222BD5A8D73F}" srcOrd="2" destOrd="0" presId="urn:microsoft.com/office/officeart/2005/8/layout/vProcess5"/>
    <dgm:cxn modelId="{E7EE3E34-F4DF-4E83-A097-8DDE4CABCE52}" type="presParOf" srcId="{69FDC4A9-E04A-48B9-9AB1-1F6341239CB5}" destId="{F3A50C55-2FC7-4B0C-9718-D203C9D76255}" srcOrd="3" destOrd="0" presId="urn:microsoft.com/office/officeart/2005/8/layout/vProcess5"/>
    <dgm:cxn modelId="{BDF65BE1-63CD-4386-A7AD-21BEFCA502EA}" type="presParOf" srcId="{69FDC4A9-E04A-48B9-9AB1-1F6341239CB5}" destId="{1B304B29-EA87-4D8D-8356-C407A5F5DD55}" srcOrd="4" destOrd="0" presId="urn:microsoft.com/office/officeart/2005/8/layout/vProcess5"/>
    <dgm:cxn modelId="{5D884486-4488-4A46-82D4-9342EDCF3B9A}" type="presParOf" srcId="{69FDC4A9-E04A-48B9-9AB1-1F6341239CB5}" destId="{DE107278-D5BB-443D-9F31-F2D5797B4A2D}" srcOrd="5" destOrd="0" presId="urn:microsoft.com/office/officeart/2005/8/layout/vProcess5"/>
    <dgm:cxn modelId="{1A4D9D15-CEEA-41AE-AFC4-B2019F97A07B}" type="presParOf" srcId="{69FDC4A9-E04A-48B9-9AB1-1F6341239CB5}" destId="{110CB345-97B9-4964-A136-FB3D6CCECAA9}" srcOrd="6" destOrd="0" presId="urn:microsoft.com/office/officeart/2005/8/layout/vProcess5"/>
    <dgm:cxn modelId="{9CB9DE2A-7073-479C-8C92-4C00EAF06E87}" type="presParOf" srcId="{69FDC4A9-E04A-48B9-9AB1-1F6341239CB5}" destId="{31CCC6D4-723F-4948-B612-D3482B4D18E5}" srcOrd="7" destOrd="0" presId="urn:microsoft.com/office/officeart/2005/8/layout/vProcess5"/>
    <dgm:cxn modelId="{52D65A81-AAC8-49D9-99EA-91887EC6BF1D}" type="presParOf" srcId="{69FDC4A9-E04A-48B9-9AB1-1F6341239CB5}" destId="{7545561F-6952-48D5-B0AA-BA8062475443}" srcOrd="8" destOrd="0" presId="urn:microsoft.com/office/officeart/2005/8/layout/vProcess5"/>
    <dgm:cxn modelId="{D0FD213C-3A90-47AE-8394-BE548F89020C}" type="presParOf" srcId="{69FDC4A9-E04A-48B9-9AB1-1F6341239CB5}" destId="{8DA160B4-691E-4088-B1C0-000F63F97181}" srcOrd="9" destOrd="0" presId="urn:microsoft.com/office/officeart/2005/8/layout/vProcess5"/>
    <dgm:cxn modelId="{F7AFAC17-66B2-4F9F-AFD4-B8ACA4544327}" type="presParOf" srcId="{69FDC4A9-E04A-48B9-9AB1-1F6341239CB5}" destId="{4B24ED8A-4C41-4A8C-8E41-4E7B27AD5D48}" srcOrd="10" destOrd="0" presId="urn:microsoft.com/office/officeart/2005/8/layout/vProcess5"/>
    <dgm:cxn modelId="{6CE86AEF-1C0E-4FCA-B907-3BD43FB786E3}" type="presParOf" srcId="{69FDC4A9-E04A-48B9-9AB1-1F6341239CB5}" destId="{01760F4E-95F7-4C70-8CC2-49F19D279694}" srcOrd="11" destOrd="0" presId="urn:microsoft.com/office/officeart/2005/8/layout/vProcess5"/>
    <dgm:cxn modelId="{73B88A11-3E52-425E-97FE-FE7D4972E980}" type="presParOf" srcId="{69FDC4A9-E04A-48B9-9AB1-1F6341239CB5}" destId="{81C383E3-2085-4DB7-A476-FEDD71D5CD6C}" srcOrd="12" destOrd="0" presId="urn:microsoft.com/office/officeart/2005/8/layout/vProcess5"/>
    <dgm:cxn modelId="{12C05F16-ABFB-44B8-9285-730749DEAE62}" type="presParOf" srcId="{69FDC4A9-E04A-48B9-9AB1-1F6341239CB5}" destId="{716E3509-6C0D-42C5-9B5F-FAA767DCC1AB}" srcOrd="13" destOrd="0" presId="urn:microsoft.com/office/officeart/2005/8/layout/vProcess5"/>
    <dgm:cxn modelId="{0F54BBDA-8A80-4227-A752-CDD475587282}" type="presParOf" srcId="{69FDC4A9-E04A-48B9-9AB1-1F6341239CB5}" destId="{4A25B1DF-EFE6-406B-AC3C-44FB86619BCF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A360D9-9218-4E0B-8D53-406FD95A57D8}">
      <dsp:nvSpPr>
        <dsp:cNvPr id="0" name=""/>
        <dsp:cNvSpPr/>
      </dsp:nvSpPr>
      <dsp:spPr>
        <a:xfrm>
          <a:off x="0" y="0"/>
          <a:ext cx="3736592" cy="764919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36000" rIns="36000" bIns="3600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СЧП</a:t>
          </a:r>
          <a:r>
            <a:rPr lang="ru-RU" sz="1300" kern="1200" dirty="0" smtClean="0"/>
            <a:t> направляет заявку на «Бридж-кредит» в БВУ/МФО (залог имеющееся имущество)</a:t>
          </a:r>
          <a:endParaRPr lang="ru-RU" sz="1300" kern="1200" dirty="0"/>
        </a:p>
      </dsp:txBody>
      <dsp:txXfrm>
        <a:off x="22404" y="22404"/>
        <a:ext cx="2821688" cy="720111"/>
      </dsp:txXfrm>
    </dsp:sp>
    <dsp:sp modelId="{62DF7D51-01BA-47CC-95C2-222BD5A8D73F}">
      <dsp:nvSpPr>
        <dsp:cNvPr id="0" name=""/>
        <dsp:cNvSpPr/>
      </dsp:nvSpPr>
      <dsp:spPr>
        <a:xfrm>
          <a:off x="183785" y="836943"/>
          <a:ext cx="3736592" cy="764919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101189"/>
            <a:satOff val="-2238"/>
            <a:lumOff val="167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00" tIns="72000" rIns="36000" bIns="7200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БВУ/МФО выдаёт кредит до 60% от имеющегося имущества под 30%-40</a:t>
          </a:r>
          <a:r>
            <a:rPr lang="ru-RU" sz="1300" kern="1200" dirty="0" smtClean="0"/>
            <a:t>%/18-25% </a:t>
          </a:r>
          <a:r>
            <a:rPr lang="ru-RU" sz="1300" kern="1200" dirty="0" smtClean="0"/>
            <a:t>сроком на 1 год</a:t>
          </a:r>
          <a:endParaRPr lang="ru-RU" sz="1300" kern="1200" dirty="0"/>
        </a:p>
      </dsp:txBody>
      <dsp:txXfrm>
        <a:off x="206189" y="859347"/>
        <a:ext cx="2915555" cy="720111"/>
      </dsp:txXfrm>
    </dsp:sp>
    <dsp:sp modelId="{F3A50C55-2FC7-4B0C-9718-D203C9D76255}">
      <dsp:nvSpPr>
        <dsp:cNvPr id="0" name=""/>
        <dsp:cNvSpPr/>
      </dsp:nvSpPr>
      <dsp:spPr>
        <a:xfrm>
          <a:off x="558062" y="1742315"/>
          <a:ext cx="3736592" cy="764919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202378"/>
            <a:satOff val="-4476"/>
            <a:lumOff val="335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00" tIns="72000" rIns="36000" bIns="7200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СЧП </a:t>
          </a:r>
          <a:r>
            <a:rPr lang="ru-RU" sz="1400" b="0" kern="1200" dirty="0" smtClean="0"/>
            <a:t>закупает новое </a:t>
          </a:r>
          <a:r>
            <a:rPr lang="ru-RU" sz="1400" b="0" kern="1200" dirty="0" smtClean="0"/>
            <a:t>имущество</a:t>
          </a:r>
          <a:endParaRPr lang="ru-RU" sz="1400" b="0" kern="1200" dirty="0"/>
        </a:p>
      </dsp:txBody>
      <dsp:txXfrm>
        <a:off x="580466" y="1764719"/>
        <a:ext cx="2915555" cy="720111"/>
      </dsp:txXfrm>
    </dsp:sp>
    <dsp:sp modelId="{1B304B29-EA87-4D8D-8356-C407A5F5DD55}">
      <dsp:nvSpPr>
        <dsp:cNvPr id="0" name=""/>
        <dsp:cNvSpPr/>
      </dsp:nvSpPr>
      <dsp:spPr>
        <a:xfrm>
          <a:off x="837093" y="2613473"/>
          <a:ext cx="3736592" cy="764919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202378"/>
            <a:satOff val="-4476"/>
            <a:lumOff val="335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00" tIns="72000" rIns="36000" bIns="7200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Новое имущество идёт залогом на обычный кредит под среднюю ставку (14%)</a:t>
          </a:r>
          <a:endParaRPr lang="ru-RU" sz="1400" kern="1200" dirty="0"/>
        </a:p>
      </dsp:txBody>
      <dsp:txXfrm>
        <a:off x="859497" y="2635877"/>
        <a:ext cx="2915555" cy="720111"/>
      </dsp:txXfrm>
    </dsp:sp>
    <dsp:sp modelId="{DE107278-D5BB-443D-9F31-F2D5797B4A2D}">
      <dsp:nvSpPr>
        <dsp:cNvPr id="0" name=""/>
        <dsp:cNvSpPr/>
      </dsp:nvSpPr>
      <dsp:spPr>
        <a:xfrm>
          <a:off x="1116124" y="3484631"/>
          <a:ext cx="3736592" cy="764919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101189"/>
            <a:satOff val="-2238"/>
            <a:lumOff val="167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00" tIns="72000" rIns="36000" bIns="7200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СЧП </a:t>
          </a:r>
          <a:r>
            <a:rPr lang="ru-RU" sz="1400" b="0" kern="1200" dirty="0" smtClean="0"/>
            <a:t>погашает «Бридж-кредит»</a:t>
          </a:r>
          <a:endParaRPr lang="ru-RU" sz="1400" b="1" kern="1200" dirty="0"/>
        </a:p>
      </dsp:txBody>
      <dsp:txXfrm>
        <a:off x="1138528" y="3507035"/>
        <a:ext cx="2915555" cy="720111"/>
      </dsp:txXfrm>
    </dsp:sp>
    <dsp:sp modelId="{110CB345-97B9-4964-A136-FB3D6CCECAA9}">
      <dsp:nvSpPr>
        <dsp:cNvPr id="0" name=""/>
        <dsp:cNvSpPr/>
      </dsp:nvSpPr>
      <dsp:spPr>
        <a:xfrm>
          <a:off x="3239394" y="558815"/>
          <a:ext cx="497197" cy="49719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3351263" y="558815"/>
        <a:ext cx="273459" cy="374141"/>
      </dsp:txXfrm>
    </dsp:sp>
    <dsp:sp modelId="{31CCC6D4-723F-4948-B612-D3482B4D18E5}">
      <dsp:nvSpPr>
        <dsp:cNvPr id="0" name=""/>
        <dsp:cNvSpPr/>
      </dsp:nvSpPr>
      <dsp:spPr>
        <a:xfrm>
          <a:off x="3518425" y="1429973"/>
          <a:ext cx="497197" cy="49719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3630294" y="1429973"/>
        <a:ext cx="273459" cy="374141"/>
      </dsp:txXfrm>
    </dsp:sp>
    <dsp:sp modelId="{7545561F-6952-48D5-B0AA-BA8062475443}">
      <dsp:nvSpPr>
        <dsp:cNvPr id="0" name=""/>
        <dsp:cNvSpPr/>
      </dsp:nvSpPr>
      <dsp:spPr>
        <a:xfrm>
          <a:off x="3797457" y="2288383"/>
          <a:ext cx="497197" cy="49719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3909326" y="2288383"/>
        <a:ext cx="273459" cy="374141"/>
      </dsp:txXfrm>
    </dsp:sp>
    <dsp:sp modelId="{8DA160B4-691E-4088-B1C0-000F63F97181}">
      <dsp:nvSpPr>
        <dsp:cNvPr id="0" name=""/>
        <dsp:cNvSpPr/>
      </dsp:nvSpPr>
      <dsp:spPr>
        <a:xfrm>
          <a:off x="4076488" y="3168040"/>
          <a:ext cx="497197" cy="49719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4188357" y="3168040"/>
        <a:ext cx="273459" cy="3741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A360D9-9218-4E0B-8D53-406FD95A57D8}">
      <dsp:nvSpPr>
        <dsp:cNvPr id="0" name=""/>
        <dsp:cNvSpPr/>
      </dsp:nvSpPr>
      <dsp:spPr>
        <a:xfrm>
          <a:off x="0" y="0"/>
          <a:ext cx="3736592" cy="764919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36000" rIns="36000" bIns="3600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СЧП</a:t>
          </a:r>
          <a:r>
            <a:rPr lang="ru-RU" sz="1200" kern="1200" dirty="0" smtClean="0"/>
            <a:t> направляет заявку на «Бридж-кредит» в БВУ/МФО и в Фонд на получение гарантии (85%)</a:t>
          </a:r>
          <a:endParaRPr lang="ru-RU" sz="1200" kern="1200" dirty="0"/>
        </a:p>
      </dsp:txBody>
      <dsp:txXfrm>
        <a:off x="22404" y="22404"/>
        <a:ext cx="2821688" cy="720111"/>
      </dsp:txXfrm>
    </dsp:sp>
    <dsp:sp modelId="{62DF7D51-01BA-47CC-95C2-222BD5A8D73F}">
      <dsp:nvSpPr>
        <dsp:cNvPr id="0" name=""/>
        <dsp:cNvSpPr/>
      </dsp:nvSpPr>
      <dsp:spPr>
        <a:xfrm>
          <a:off x="183785" y="836943"/>
          <a:ext cx="3736592" cy="764919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-16594"/>
            <a:satOff val="-3364"/>
            <a:lumOff val="185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00" tIns="72000" rIns="36000" bIns="7200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СЧП получает гарантию Фонда (85%)+ собственный залог (15%) </a:t>
          </a:r>
          <a:endParaRPr lang="ru-RU" sz="1300" kern="1200" dirty="0"/>
        </a:p>
      </dsp:txBody>
      <dsp:txXfrm>
        <a:off x="206189" y="859347"/>
        <a:ext cx="2915555" cy="720111"/>
      </dsp:txXfrm>
    </dsp:sp>
    <dsp:sp modelId="{F3A50C55-2FC7-4B0C-9718-D203C9D76255}">
      <dsp:nvSpPr>
        <dsp:cNvPr id="0" name=""/>
        <dsp:cNvSpPr/>
      </dsp:nvSpPr>
      <dsp:spPr>
        <a:xfrm>
          <a:off x="558062" y="1742315"/>
          <a:ext cx="3736592" cy="764919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-33187"/>
            <a:satOff val="-6727"/>
            <a:lumOff val="370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00" tIns="72000" rIns="36000" bIns="7200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СЧП получает «Бридж-кредит» </a:t>
          </a:r>
          <a:endParaRPr lang="ru-RU" sz="1400" b="0" kern="1200" dirty="0"/>
        </a:p>
      </dsp:txBody>
      <dsp:txXfrm>
        <a:off x="580466" y="1764719"/>
        <a:ext cx="2915555" cy="720111"/>
      </dsp:txXfrm>
    </dsp:sp>
    <dsp:sp modelId="{1B304B29-EA87-4D8D-8356-C407A5F5DD55}">
      <dsp:nvSpPr>
        <dsp:cNvPr id="0" name=""/>
        <dsp:cNvSpPr/>
      </dsp:nvSpPr>
      <dsp:spPr>
        <a:xfrm>
          <a:off x="837093" y="2613473"/>
          <a:ext cx="3736592" cy="764919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-33187"/>
            <a:satOff val="-6727"/>
            <a:lumOff val="370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00" tIns="72000" rIns="36000" bIns="7200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СЧП </a:t>
          </a:r>
          <a:r>
            <a:rPr lang="ru-RU" sz="1400" b="0" kern="1200" dirty="0" smtClean="0"/>
            <a:t>закупает новое имущество</a:t>
          </a:r>
          <a:endParaRPr lang="ru-RU" sz="1400" kern="1200" dirty="0"/>
        </a:p>
      </dsp:txBody>
      <dsp:txXfrm>
        <a:off x="859497" y="2635877"/>
        <a:ext cx="2915555" cy="720111"/>
      </dsp:txXfrm>
    </dsp:sp>
    <dsp:sp modelId="{DE107278-D5BB-443D-9F31-F2D5797B4A2D}">
      <dsp:nvSpPr>
        <dsp:cNvPr id="0" name=""/>
        <dsp:cNvSpPr/>
      </dsp:nvSpPr>
      <dsp:spPr>
        <a:xfrm>
          <a:off x="1116124" y="3484631"/>
          <a:ext cx="3736592" cy="764919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-16594"/>
            <a:satOff val="-3364"/>
            <a:lumOff val="185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00" tIns="72000" rIns="36000" bIns="7200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СЧП </a:t>
          </a:r>
          <a:r>
            <a:rPr lang="ru-RU" sz="1400" b="0" kern="1200" dirty="0" smtClean="0"/>
            <a:t>погашает «Бридж-кредит»</a:t>
          </a:r>
          <a:endParaRPr lang="ru-RU" sz="1400" b="1" kern="1200" dirty="0"/>
        </a:p>
      </dsp:txBody>
      <dsp:txXfrm>
        <a:off x="1138528" y="3507035"/>
        <a:ext cx="2915555" cy="720111"/>
      </dsp:txXfrm>
    </dsp:sp>
    <dsp:sp modelId="{110CB345-97B9-4964-A136-FB3D6CCECAA9}">
      <dsp:nvSpPr>
        <dsp:cNvPr id="0" name=""/>
        <dsp:cNvSpPr/>
      </dsp:nvSpPr>
      <dsp:spPr>
        <a:xfrm>
          <a:off x="3239394" y="558815"/>
          <a:ext cx="497197" cy="49719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3351263" y="558815"/>
        <a:ext cx="273459" cy="374141"/>
      </dsp:txXfrm>
    </dsp:sp>
    <dsp:sp modelId="{31CCC6D4-723F-4948-B612-D3482B4D18E5}">
      <dsp:nvSpPr>
        <dsp:cNvPr id="0" name=""/>
        <dsp:cNvSpPr/>
      </dsp:nvSpPr>
      <dsp:spPr>
        <a:xfrm>
          <a:off x="3518425" y="1429973"/>
          <a:ext cx="497197" cy="49719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3630294" y="1429973"/>
        <a:ext cx="273459" cy="374141"/>
      </dsp:txXfrm>
    </dsp:sp>
    <dsp:sp modelId="{7545561F-6952-48D5-B0AA-BA8062475443}">
      <dsp:nvSpPr>
        <dsp:cNvPr id="0" name=""/>
        <dsp:cNvSpPr/>
      </dsp:nvSpPr>
      <dsp:spPr>
        <a:xfrm>
          <a:off x="3797457" y="2288383"/>
          <a:ext cx="497197" cy="49719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3909326" y="2288383"/>
        <a:ext cx="273459" cy="374141"/>
      </dsp:txXfrm>
    </dsp:sp>
    <dsp:sp modelId="{8DA160B4-691E-4088-B1C0-000F63F97181}">
      <dsp:nvSpPr>
        <dsp:cNvPr id="0" name=""/>
        <dsp:cNvSpPr/>
      </dsp:nvSpPr>
      <dsp:spPr>
        <a:xfrm>
          <a:off x="4076488" y="3168040"/>
          <a:ext cx="497197" cy="49719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4188357" y="3168040"/>
        <a:ext cx="273459" cy="3741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D82F2-943B-4F99-AC0B-FA348A07FE02}" type="datetimeFigureOut">
              <a:rPr lang="ru-RU" smtClean="0"/>
              <a:t>27.06.2019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1143000"/>
            <a:ext cx="4848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957D7-2E6C-4462-9D09-767E8E419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499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6399" y="1122363"/>
            <a:ext cx="8078391" cy="2387600"/>
          </a:xfrm>
        </p:spPr>
        <p:txBody>
          <a:bodyPr anchor="b"/>
          <a:lstStyle>
            <a:lvl1pPr algn="ctr">
              <a:defRPr sz="530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6399" y="3602038"/>
            <a:ext cx="8078391" cy="1655762"/>
          </a:xfrm>
        </p:spPr>
        <p:txBody>
          <a:bodyPr/>
          <a:lstStyle>
            <a:lvl1pPr marL="0" indent="0" algn="ctr">
              <a:buNone/>
              <a:defRPr sz="2120"/>
            </a:lvl1pPr>
            <a:lvl2pPr marL="403936" indent="0" algn="ctr">
              <a:buNone/>
              <a:defRPr sz="1767"/>
            </a:lvl2pPr>
            <a:lvl3pPr marL="807872" indent="0" algn="ctr">
              <a:buNone/>
              <a:defRPr sz="1590"/>
            </a:lvl3pPr>
            <a:lvl4pPr marL="1211809" indent="0" algn="ctr">
              <a:buNone/>
              <a:defRPr sz="1414"/>
            </a:lvl4pPr>
            <a:lvl5pPr marL="1615745" indent="0" algn="ctr">
              <a:buNone/>
              <a:defRPr sz="1414"/>
            </a:lvl5pPr>
            <a:lvl6pPr marL="2019681" indent="0" algn="ctr">
              <a:buNone/>
              <a:defRPr sz="1414"/>
            </a:lvl6pPr>
            <a:lvl7pPr marL="2423617" indent="0" algn="ctr">
              <a:buNone/>
              <a:defRPr sz="1414"/>
            </a:lvl7pPr>
            <a:lvl8pPr marL="2827553" indent="0" algn="ctr">
              <a:buNone/>
              <a:defRPr sz="1414"/>
            </a:lvl8pPr>
            <a:lvl9pPr marL="3231490" indent="0" algn="ctr">
              <a:buNone/>
              <a:defRPr sz="141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D4418-6A49-451E-BE12-C293DFE59525}" type="datetime1">
              <a:rPr lang="ru-RU" smtClean="0"/>
              <a:t>27.06.2019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8A34-E63D-4F5A-9591-B69D821C3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250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2996-2D1F-409C-B20D-A8F7FC26A727}" type="datetime1">
              <a:rPr lang="ru-RU" smtClean="0"/>
              <a:t>27.06.2019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8A34-E63D-4F5A-9591-B69D821C3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993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08133" y="365125"/>
            <a:ext cx="2322537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0519" y="365125"/>
            <a:ext cx="6832972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8E82-8218-4169-BC05-C682B6F18853}" type="datetime1">
              <a:rPr lang="ru-RU" smtClean="0"/>
              <a:t>27.06.2019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8A34-E63D-4F5A-9591-B69D821C3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597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5188-625F-49FE-A8E8-CD7995B418E8}" type="datetime1">
              <a:rPr lang="ru-RU" smtClean="0"/>
              <a:t>27.06.2019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8A34-E63D-4F5A-9591-B69D821C3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598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909" y="1709741"/>
            <a:ext cx="9290150" cy="2852737"/>
          </a:xfrm>
        </p:spPr>
        <p:txBody>
          <a:bodyPr anchor="b"/>
          <a:lstStyle>
            <a:lvl1pPr>
              <a:defRPr sz="530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4909" y="4589466"/>
            <a:ext cx="9290150" cy="1500187"/>
          </a:xfrm>
        </p:spPr>
        <p:txBody>
          <a:bodyPr/>
          <a:lstStyle>
            <a:lvl1pPr marL="0" indent="0">
              <a:buNone/>
              <a:defRPr sz="2120">
                <a:solidFill>
                  <a:schemeClr val="tx1">
                    <a:tint val="75000"/>
                  </a:schemeClr>
                </a:solidFill>
              </a:defRPr>
            </a:lvl1pPr>
            <a:lvl2pPr marL="403936" indent="0">
              <a:buNone/>
              <a:defRPr sz="1767">
                <a:solidFill>
                  <a:schemeClr val="tx1">
                    <a:tint val="75000"/>
                  </a:schemeClr>
                </a:solidFill>
              </a:defRPr>
            </a:lvl2pPr>
            <a:lvl3pPr marL="807872" indent="0">
              <a:buNone/>
              <a:defRPr sz="1590">
                <a:solidFill>
                  <a:schemeClr val="tx1">
                    <a:tint val="75000"/>
                  </a:schemeClr>
                </a:solidFill>
              </a:defRPr>
            </a:lvl3pPr>
            <a:lvl4pPr marL="1211809" indent="0">
              <a:buNone/>
              <a:defRPr sz="1414">
                <a:solidFill>
                  <a:schemeClr val="tx1">
                    <a:tint val="75000"/>
                  </a:schemeClr>
                </a:solidFill>
              </a:defRPr>
            </a:lvl4pPr>
            <a:lvl5pPr marL="1615745" indent="0">
              <a:buNone/>
              <a:defRPr sz="1414">
                <a:solidFill>
                  <a:schemeClr val="tx1">
                    <a:tint val="75000"/>
                  </a:schemeClr>
                </a:solidFill>
              </a:defRPr>
            </a:lvl5pPr>
            <a:lvl6pPr marL="2019681" indent="0">
              <a:buNone/>
              <a:defRPr sz="1414">
                <a:solidFill>
                  <a:schemeClr val="tx1">
                    <a:tint val="75000"/>
                  </a:schemeClr>
                </a:solidFill>
              </a:defRPr>
            </a:lvl6pPr>
            <a:lvl7pPr marL="2423617" indent="0">
              <a:buNone/>
              <a:defRPr sz="1414">
                <a:solidFill>
                  <a:schemeClr val="tx1">
                    <a:tint val="75000"/>
                  </a:schemeClr>
                </a:solidFill>
              </a:defRPr>
            </a:lvl7pPr>
            <a:lvl8pPr marL="2827553" indent="0">
              <a:buNone/>
              <a:defRPr sz="1414">
                <a:solidFill>
                  <a:schemeClr val="tx1">
                    <a:tint val="75000"/>
                  </a:schemeClr>
                </a:solidFill>
              </a:defRPr>
            </a:lvl8pPr>
            <a:lvl9pPr marL="3231490" indent="0">
              <a:buNone/>
              <a:defRPr sz="14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D426F-B96F-4D90-A2CF-C76CD94B03E2}" type="datetime1">
              <a:rPr lang="ru-RU" smtClean="0"/>
              <a:t>27.06.2019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8A34-E63D-4F5A-9591-B69D821C3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886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519" y="1825625"/>
            <a:ext cx="457775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52915" y="1825625"/>
            <a:ext cx="457775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211D1-9835-48E6-93B7-0C01445907F4}" type="datetime1">
              <a:rPr lang="ru-RU" smtClean="0"/>
              <a:t>27.06.2019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8A34-E63D-4F5A-9591-B69D821C3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880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922" y="365128"/>
            <a:ext cx="929015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1924" y="1681163"/>
            <a:ext cx="4556717" cy="823912"/>
          </a:xfrm>
        </p:spPr>
        <p:txBody>
          <a:bodyPr anchor="b"/>
          <a:lstStyle>
            <a:lvl1pPr marL="0" indent="0">
              <a:buNone/>
              <a:defRPr sz="2120" b="1"/>
            </a:lvl1pPr>
            <a:lvl2pPr marL="403936" indent="0">
              <a:buNone/>
              <a:defRPr sz="1767" b="1"/>
            </a:lvl2pPr>
            <a:lvl3pPr marL="807872" indent="0">
              <a:buNone/>
              <a:defRPr sz="1590" b="1"/>
            </a:lvl3pPr>
            <a:lvl4pPr marL="1211809" indent="0">
              <a:buNone/>
              <a:defRPr sz="1414" b="1"/>
            </a:lvl4pPr>
            <a:lvl5pPr marL="1615745" indent="0">
              <a:buNone/>
              <a:defRPr sz="1414" b="1"/>
            </a:lvl5pPr>
            <a:lvl6pPr marL="2019681" indent="0">
              <a:buNone/>
              <a:defRPr sz="1414" b="1"/>
            </a:lvl6pPr>
            <a:lvl7pPr marL="2423617" indent="0">
              <a:buNone/>
              <a:defRPr sz="1414" b="1"/>
            </a:lvl7pPr>
            <a:lvl8pPr marL="2827553" indent="0">
              <a:buNone/>
              <a:defRPr sz="1414" b="1"/>
            </a:lvl8pPr>
            <a:lvl9pPr marL="3231490" indent="0">
              <a:buNone/>
              <a:defRPr sz="141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1924" y="2505075"/>
            <a:ext cx="4556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52914" y="1681163"/>
            <a:ext cx="4579158" cy="823912"/>
          </a:xfrm>
        </p:spPr>
        <p:txBody>
          <a:bodyPr anchor="b"/>
          <a:lstStyle>
            <a:lvl1pPr marL="0" indent="0">
              <a:buNone/>
              <a:defRPr sz="2120" b="1"/>
            </a:lvl1pPr>
            <a:lvl2pPr marL="403936" indent="0">
              <a:buNone/>
              <a:defRPr sz="1767" b="1"/>
            </a:lvl2pPr>
            <a:lvl3pPr marL="807872" indent="0">
              <a:buNone/>
              <a:defRPr sz="1590" b="1"/>
            </a:lvl3pPr>
            <a:lvl4pPr marL="1211809" indent="0">
              <a:buNone/>
              <a:defRPr sz="1414" b="1"/>
            </a:lvl4pPr>
            <a:lvl5pPr marL="1615745" indent="0">
              <a:buNone/>
              <a:defRPr sz="1414" b="1"/>
            </a:lvl5pPr>
            <a:lvl6pPr marL="2019681" indent="0">
              <a:buNone/>
              <a:defRPr sz="1414" b="1"/>
            </a:lvl6pPr>
            <a:lvl7pPr marL="2423617" indent="0">
              <a:buNone/>
              <a:defRPr sz="1414" b="1"/>
            </a:lvl7pPr>
            <a:lvl8pPr marL="2827553" indent="0">
              <a:buNone/>
              <a:defRPr sz="1414" b="1"/>
            </a:lvl8pPr>
            <a:lvl9pPr marL="3231490" indent="0">
              <a:buNone/>
              <a:defRPr sz="141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52914" y="2505075"/>
            <a:ext cx="457915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87D1D-9B4A-4A48-87BD-6C732B9DFEB8}" type="datetime1">
              <a:rPr lang="ru-RU" smtClean="0"/>
              <a:t>27.06.2019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8A34-E63D-4F5A-9591-B69D821C3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241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EE39A-154F-4CB7-A27C-89C5D58B11BA}" type="datetime1">
              <a:rPr lang="ru-RU" smtClean="0"/>
              <a:t>27.06.2019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8A34-E63D-4F5A-9591-B69D821C3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382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0F41-6CEF-45C9-B7C5-628CBEC4ABB8}" type="datetime1">
              <a:rPr lang="ru-RU" smtClean="0"/>
              <a:t>27.06.2019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8A34-E63D-4F5A-9591-B69D821C3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358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924" y="457200"/>
            <a:ext cx="3473988" cy="1600200"/>
          </a:xfrm>
        </p:spPr>
        <p:txBody>
          <a:bodyPr anchor="b"/>
          <a:lstStyle>
            <a:lvl1pPr>
              <a:defRPr sz="28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9158" y="987428"/>
            <a:ext cx="5452914" cy="4873625"/>
          </a:xfrm>
        </p:spPr>
        <p:txBody>
          <a:bodyPr/>
          <a:lstStyle>
            <a:lvl1pPr>
              <a:defRPr sz="2827"/>
            </a:lvl1pPr>
            <a:lvl2pPr>
              <a:defRPr sz="2474"/>
            </a:lvl2pPr>
            <a:lvl3pPr>
              <a:defRPr sz="2120"/>
            </a:lvl3pPr>
            <a:lvl4pPr>
              <a:defRPr sz="1767"/>
            </a:lvl4pPr>
            <a:lvl5pPr>
              <a:defRPr sz="1767"/>
            </a:lvl5pPr>
            <a:lvl6pPr>
              <a:defRPr sz="1767"/>
            </a:lvl6pPr>
            <a:lvl7pPr>
              <a:defRPr sz="1767"/>
            </a:lvl7pPr>
            <a:lvl8pPr>
              <a:defRPr sz="1767"/>
            </a:lvl8pPr>
            <a:lvl9pPr>
              <a:defRPr sz="17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1924" y="2057400"/>
            <a:ext cx="3473988" cy="3811588"/>
          </a:xfrm>
        </p:spPr>
        <p:txBody>
          <a:bodyPr/>
          <a:lstStyle>
            <a:lvl1pPr marL="0" indent="0">
              <a:buNone/>
              <a:defRPr sz="1414"/>
            </a:lvl1pPr>
            <a:lvl2pPr marL="403936" indent="0">
              <a:buNone/>
              <a:defRPr sz="1237"/>
            </a:lvl2pPr>
            <a:lvl3pPr marL="807872" indent="0">
              <a:buNone/>
              <a:defRPr sz="1060"/>
            </a:lvl3pPr>
            <a:lvl4pPr marL="1211809" indent="0">
              <a:buNone/>
              <a:defRPr sz="884"/>
            </a:lvl4pPr>
            <a:lvl5pPr marL="1615745" indent="0">
              <a:buNone/>
              <a:defRPr sz="884"/>
            </a:lvl5pPr>
            <a:lvl6pPr marL="2019681" indent="0">
              <a:buNone/>
              <a:defRPr sz="884"/>
            </a:lvl6pPr>
            <a:lvl7pPr marL="2423617" indent="0">
              <a:buNone/>
              <a:defRPr sz="884"/>
            </a:lvl7pPr>
            <a:lvl8pPr marL="2827553" indent="0">
              <a:buNone/>
              <a:defRPr sz="884"/>
            </a:lvl8pPr>
            <a:lvl9pPr marL="3231490" indent="0">
              <a:buNone/>
              <a:defRPr sz="88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4777-3ABE-4163-BDAA-CFDE8B893EEE}" type="datetime1">
              <a:rPr lang="ru-RU" smtClean="0"/>
              <a:t>27.06.2019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8A34-E63D-4F5A-9591-B69D821C3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410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924" y="457200"/>
            <a:ext cx="3473988" cy="1600200"/>
          </a:xfrm>
        </p:spPr>
        <p:txBody>
          <a:bodyPr anchor="b"/>
          <a:lstStyle>
            <a:lvl1pPr>
              <a:defRPr sz="28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9158" y="987428"/>
            <a:ext cx="5452914" cy="4873625"/>
          </a:xfrm>
        </p:spPr>
        <p:txBody>
          <a:bodyPr anchor="t"/>
          <a:lstStyle>
            <a:lvl1pPr marL="0" indent="0">
              <a:buNone/>
              <a:defRPr sz="2827"/>
            </a:lvl1pPr>
            <a:lvl2pPr marL="403936" indent="0">
              <a:buNone/>
              <a:defRPr sz="2474"/>
            </a:lvl2pPr>
            <a:lvl3pPr marL="807872" indent="0">
              <a:buNone/>
              <a:defRPr sz="2120"/>
            </a:lvl3pPr>
            <a:lvl4pPr marL="1211809" indent="0">
              <a:buNone/>
              <a:defRPr sz="1767"/>
            </a:lvl4pPr>
            <a:lvl5pPr marL="1615745" indent="0">
              <a:buNone/>
              <a:defRPr sz="1767"/>
            </a:lvl5pPr>
            <a:lvl6pPr marL="2019681" indent="0">
              <a:buNone/>
              <a:defRPr sz="1767"/>
            </a:lvl6pPr>
            <a:lvl7pPr marL="2423617" indent="0">
              <a:buNone/>
              <a:defRPr sz="1767"/>
            </a:lvl7pPr>
            <a:lvl8pPr marL="2827553" indent="0">
              <a:buNone/>
              <a:defRPr sz="1767"/>
            </a:lvl8pPr>
            <a:lvl9pPr marL="3231490" indent="0">
              <a:buNone/>
              <a:defRPr sz="1767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1924" y="2057400"/>
            <a:ext cx="3473988" cy="3811588"/>
          </a:xfrm>
        </p:spPr>
        <p:txBody>
          <a:bodyPr/>
          <a:lstStyle>
            <a:lvl1pPr marL="0" indent="0">
              <a:buNone/>
              <a:defRPr sz="1414"/>
            </a:lvl1pPr>
            <a:lvl2pPr marL="403936" indent="0">
              <a:buNone/>
              <a:defRPr sz="1237"/>
            </a:lvl2pPr>
            <a:lvl3pPr marL="807872" indent="0">
              <a:buNone/>
              <a:defRPr sz="1060"/>
            </a:lvl3pPr>
            <a:lvl4pPr marL="1211809" indent="0">
              <a:buNone/>
              <a:defRPr sz="884"/>
            </a:lvl4pPr>
            <a:lvl5pPr marL="1615745" indent="0">
              <a:buNone/>
              <a:defRPr sz="884"/>
            </a:lvl5pPr>
            <a:lvl6pPr marL="2019681" indent="0">
              <a:buNone/>
              <a:defRPr sz="884"/>
            </a:lvl6pPr>
            <a:lvl7pPr marL="2423617" indent="0">
              <a:buNone/>
              <a:defRPr sz="884"/>
            </a:lvl7pPr>
            <a:lvl8pPr marL="2827553" indent="0">
              <a:buNone/>
              <a:defRPr sz="884"/>
            </a:lvl8pPr>
            <a:lvl9pPr marL="3231490" indent="0">
              <a:buNone/>
              <a:defRPr sz="88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21DC9-5BEB-4A74-B090-7F4EE36E1852}" type="datetime1">
              <a:rPr lang="ru-RU" smtClean="0"/>
              <a:t>27.06.2019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8A34-E63D-4F5A-9591-B69D821C3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149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0519" y="365128"/>
            <a:ext cx="92901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519" y="1825625"/>
            <a:ext cx="92901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0519" y="6356353"/>
            <a:ext cx="2423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8217F-AB4B-4503-9387-B5FF0D05D560}" type="datetime1">
              <a:rPr lang="ru-RU" smtClean="0"/>
              <a:t>27.06.2019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67956" y="6356353"/>
            <a:ext cx="36352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07153" y="6356353"/>
            <a:ext cx="2423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18A34-E63D-4F5A-9591-B69D821C3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7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807872" rtl="0" eaLnBrk="1" latinLnBrk="0" hangingPunct="1">
        <a:lnSpc>
          <a:spcPct val="90000"/>
        </a:lnSpc>
        <a:spcBef>
          <a:spcPct val="0"/>
        </a:spcBef>
        <a:buNone/>
        <a:defRPr sz="38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1968" indent="-201968" algn="l" defTabSz="807872" rtl="0" eaLnBrk="1" latinLnBrk="0" hangingPunct="1">
        <a:lnSpc>
          <a:spcPct val="90000"/>
        </a:lnSpc>
        <a:spcBef>
          <a:spcPts val="884"/>
        </a:spcBef>
        <a:buFont typeface="Arial" panose="020B0604020202020204" pitchFamily="34" charset="0"/>
        <a:buChar char="•"/>
        <a:defRPr sz="2474" kern="1200">
          <a:solidFill>
            <a:schemeClr val="tx1"/>
          </a:solidFill>
          <a:latin typeface="+mn-lt"/>
          <a:ea typeface="+mn-ea"/>
          <a:cs typeface="+mn-cs"/>
        </a:defRPr>
      </a:lvl1pPr>
      <a:lvl2pPr marL="605904" indent="-201968" algn="l" defTabSz="807872" rtl="0" eaLnBrk="1" latinLnBrk="0" hangingPunct="1">
        <a:lnSpc>
          <a:spcPct val="90000"/>
        </a:lnSpc>
        <a:spcBef>
          <a:spcPts val="442"/>
        </a:spcBef>
        <a:buFont typeface="Arial" panose="020B0604020202020204" pitchFamily="34" charset="0"/>
        <a:buChar char="•"/>
        <a:defRPr sz="2120" kern="1200">
          <a:solidFill>
            <a:schemeClr val="tx1"/>
          </a:solidFill>
          <a:latin typeface="+mn-lt"/>
          <a:ea typeface="+mn-ea"/>
          <a:cs typeface="+mn-cs"/>
        </a:defRPr>
      </a:lvl2pPr>
      <a:lvl3pPr marL="1009841" indent="-201968" algn="l" defTabSz="807872" rtl="0" eaLnBrk="1" latinLnBrk="0" hangingPunct="1">
        <a:lnSpc>
          <a:spcPct val="90000"/>
        </a:lnSpc>
        <a:spcBef>
          <a:spcPts val="442"/>
        </a:spcBef>
        <a:buFont typeface="Arial" panose="020B0604020202020204" pitchFamily="34" charset="0"/>
        <a:buChar char="•"/>
        <a:defRPr sz="1767" kern="1200">
          <a:solidFill>
            <a:schemeClr val="tx1"/>
          </a:solidFill>
          <a:latin typeface="+mn-lt"/>
          <a:ea typeface="+mn-ea"/>
          <a:cs typeface="+mn-cs"/>
        </a:defRPr>
      </a:lvl3pPr>
      <a:lvl4pPr marL="1413777" indent="-201968" algn="l" defTabSz="807872" rtl="0" eaLnBrk="1" latinLnBrk="0" hangingPunct="1">
        <a:lnSpc>
          <a:spcPct val="90000"/>
        </a:lnSpc>
        <a:spcBef>
          <a:spcPts val="442"/>
        </a:spcBef>
        <a:buFont typeface="Arial" panose="020B0604020202020204" pitchFamily="34" charset="0"/>
        <a:buChar char="•"/>
        <a:defRPr sz="1590" kern="1200">
          <a:solidFill>
            <a:schemeClr val="tx1"/>
          </a:solidFill>
          <a:latin typeface="+mn-lt"/>
          <a:ea typeface="+mn-ea"/>
          <a:cs typeface="+mn-cs"/>
        </a:defRPr>
      </a:lvl4pPr>
      <a:lvl5pPr marL="1817713" indent="-201968" algn="l" defTabSz="807872" rtl="0" eaLnBrk="1" latinLnBrk="0" hangingPunct="1">
        <a:lnSpc>
          <a:spcPct val="90000"/>
        </a:lnSpc>
        <a:spcBef>
          <a:spcPts val="442"/>
        </a:spcBef>
        <a:buFont typeface="Arial" panose="020B0604020202020204" pitchFamily="34" charset="0"/>
        <a:buChar char="•"/>
        <a:defRPr sz="1590" kern="1200">
          <a:solidFill>
            <a:schemeClr val="tx1"/>
          </a:solidFill>
          <a:latin typeface="+mn-lt"/>
          <a:ea typeface="+mn-ea"/>
          <a:cs typeface="+mn-cs"/>
        </a:defRPr>
      </a:lvl5pPr>
      <a:lvl6pPr marL="2221649" indent="-201968" algn="l" defTabSz="807872" rtl="0" eaLnBrk="1" latinLnBrk="0" hangingPunct="1">
        <a:lnSpc>
          <a:spcPct val="90000"/>
        </a:lnSpc>
        <a:spcBef>
          <a:spcPts val="442"/>
        </a:spcBef>
        <a:buFont typeface="Arial" panose="020B0604020202020204" pitchFamily="34" charset="0"/>
        <a:buChar char="•"/>
        <a:defRPr sz="1590" kern="1200">
          <a:solidFill>
            <a:schemeClr val="tx1"/>
          </a:solidFill>
          <a:latin typeface="+mn-lt"/>
          <a:ea typeface="+mn-ea"/>
          <a:cs typeface="+mn-cs"/>
        </a:defRPr>
      </a:lvl6pPr>
      <a:lvl7pPr marL="2625585" indent="-201968" algn="l" defTabSz="807872" rtl="0" eaLnBrk="1" latinLnBrk="0" hangingPunct="1">
        <a:lnSpc>
          <a:spcPct val="90000"/>
        </a:lnSpc>
        <a:spcBef>
          <a:spcPts val="442"/>
        </a:spcBef>
        <a:buFont typeface="Arial" panose="020B0604020202020204" pitchFamily="34" charset="0"/>
        <a:buChar char="•"/>
        <a:defRPr sz="1590" kern="1200">
          <a:solidFill>
            <a:schemeClr val="tx1"/>
          </a:solidFill>
          <a:latin typeface="+mn-lt"/>
          <a:ea typeface="+mn-ea"/>
          <a:cs typeface="+mn-cs"/>
        </a:defRPr>
      </a:lvl7pPr>
      <a:lvl8pPr marL="3029522" indent="-201968" algn="l" defTabSz="807872" rtl="0" eaLnBrk="1" latinLnBrk="0" hangingPunct="1">
        <a:lnSpc>
          <a:spcPct val="90000"/>
        </a:lnSpc>
        <a:spcBef>
          <a:spcPts val="442"/>
        </a:spcBef>
        <a:buFont typeface="Arial" panose="020B0604020202020204" pitchFamily="34" charset="0"/>
        <a:buChar char="•"/>
        <a:defRPr sz="1590" kern="1200">
          <a:solidFill>
            <a:schemeClr val="tx1"/>
          </a:solidFill>
          <a:latin typeface="+mn-lt"/>
          <a:ea typeface="+mn-ea"/>
          <a:cs typeface="+mn-cs"/>
        </a:defRPr>
      </a:lvl8pPr>
      <a:lvl9pPr marL="3433458" indent="-201968" algn="l" defTabSz="807872" rtl="0" eaLnBrk="1" latinLnBrk="0" hangingPunct="1">
        <a:lnSpc>
          <a:spcPct val="90000"/>
        </a:lnSpc>
        <a:spcBef>
          <a:spcPts val="442"/>
        </a:spcBef>
        <a:buFont typeface="Arial" panose="020B0604020202020204" pitchFamily="34" charset="0"/>
        <a:buChar char="•"/>
        <a:defRPr sz="15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7872" rtl="0" eaLnBrk="1" latinLnBrk="0" hangingPunct="1">
        <a:defRPr sz="1590" kern="1200">
          <a:solidFill>
            <a:schemeClr val="tx1"/>
          </a:solidFill>
          <a:latin typeface="+mn-lt"/>
          <a:ea typeface="+mn-ea"/>
          <a:cs typeface="+mn-cs"/>
        </a:defRPr>
      </a:lvl1pPr>
      <a:lvl2pPr marL="403936" algn="l" defTabSz="807872" rtl="0" eaLnBrk="1" latinLnBrk="0" hangingPunct="1">
        <a:defRPr sz="1590" kern="1200">
          <a:solidFill>
            <a:schemeClr val="tx1"/>
          </a:solidFill>
          <a:latin typeface="+mn-lt"/>
          <a:ea typeface="+mn-ea"/>
          <a:cs typeface="+mn-cs"/>
        </a:defRPr>
      </a:lvl2pPr>
      <a:lvl3pPr marL="807872" algn="l" defTabSz="807872" rtl="0" eaLnBrk="1" latinLnBrk="0" hangingPunct="1">
        <a:defRPr sz="1590" kern="1200">
          <a:solidFill>
            <a:schemeClr val="tx1"/>
          </a:solidFill>
          <a:latin typeface="+mn-lt"/>
          <a:ea typeface="+mn-ea"/>
          <a:cs typeface="+mn-cs"/>
        </a:defRPr>
      </a:lvl3pPr>
      <a:lvl4pPr marL="1211809" algn="l" defTabSz="807872" rtl="0" eaLnBrk="1" latinLnBrk="0" hangingPunct="1">
        <a:defRPr sz="1590" kern="1200">
          <a:solidFill>
            <a:schemeClr val="tx1"/>
          </a:solidFill>
          <a:latin typeface="+mn-lt"/>
          <a:ea typeface="+mn-ea"/>
          <a:cs typeface="+mn-cs"/>
        </a:defRPr>
      </a:lvl4pPr>
      <a:lvl5pPr marL="1615745" algn="l" defTabSz="807872" rtl="0" eaLnBrk="1" latinLnBrk="0" hangingPunct="1">
        <a:defRPr sz="1590" kern="1200">
          <a:solidFill>
            <a:schemeClr val="tx1"/>
          </a:solidFill>
          <a:latin typeface="+mn-lt"/>
          <a:ea typeface="+mn-ea"/>
          <a:cs typeface="+mn-cs"/>
        </a:defRPr>
      </a:lvl5pPr>
      <a:lvl6pPr marL="2019681" algn="l" defTabSz="807872" rtl="0" eaLnBrk="1" latinLnBrk="0" hangingPunct="1">
        <a:defRPr sz="1590" kern="1200">
          <a:solidFill>
            <a:schemeClr val="tx1"/>
          </a:solidFill>
          <a:latin typeface="+mn-lt"/>
          <a:ea typeface="+mn-ea"/>
          <a:cs typeface="+mn-cs"/>
        </a:defRPr>
      </a:lvl6pPr>
      <a:lvl7pPr marL="2423617" algn="l" defTabSz="807872" rtl="0" eaLnBrk="1" latinLnBrk="0" hangingPunct="1">
        <a:defRPr sz="1590" kern="1200">
          <a:solidFill>
            <a:schemeClr val="tx1"/>
          </a:solidFill>
          <a:latin typeface="+mn-lt"/>
          <a:ea typeface="+mn-ea"/>
          <a:cs typeface="+mn-cs"/>
        </a:defRPr>
      </a:lvl7pPr>
      <a:lvl8pPr marL="2827553" algn="l" defTabSz="807872" rtl="0" eaLnBrk="1" latinLnBrk="0" hangingPunct="1">
        <a:defRPr sz="1590" kern="1200">
          <a:solidFill>
            <a:schemeClr val="tx1"/>
          </a:solidFill>
          <a:latin typeface="+mn-lt"/>
          <a:ea typeface="+mn-ea"/>
          <a:cs typeface="+mn-cs"/>
        </a:defRPr>
      </a:lvl8pPr>
      <a:lvl9pPr marL="3231490" algn="l" defTabSz="807872" rtl="0" eaLnBrk="1" latinLnBrk="0" hangingPunct="1">
        <a:defRPr sz="15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odit.co.kr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" y="0"/>
            <a:ext cx="1077054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20966" y="3680190"/>
            <a:ext cx="678488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1"/>
                </a:solidFill>
              </a:rPr>
              <a:t>Аналитический обзор</a:t>
            </a:r>
            <a:endParaRPr lang="en-US" sz="3600" b="1" dirty="0">
              <a:solidFill>
                <a:schemeClr val="accent1"/>
              </a:solidFill>
            </a:endParaRPr>
          </a:p>
          <a:p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Новые направления поддержки МСП в Южной Корее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1368287" y="3683001"/>
            <a:ext cx="360003" cy="1590305"/>
            <a:chOff x="1355587" y="3683001"/>
            <a:chExt cx="360003" cy="1590305"/>
          </a:xfrm>
        </p:grpSpPr>
        <p:sp>
          <p:nvSpPr>
            <p:cNvPr id="6" name="Блок-схема: задержка 5"/>
            <p:cNvSpPr/>
            <p:nvPr/>
          </p:nvSpPr>
          <p:spPr>
            <a:xfrm rot="16200000">
              <a:off x="1385877" y="4418503"/>
              <a:ext cx="299424" cy="360002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3" name="Блок-схема: сохраненные данные 2"/>
            <p:cNvSpPr/>
            <p:nvPr/>
          </p:nvSpPr>
          <p:spPr>
            <a:xfrm rot="5400000">
              <a:off x="1076734" y="3961854"/>
              <a:ext cx="917705" cy="360000"/>
            </a:xfrm>
            <a:prstGeom prst="flowChartOnlineStorag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1355587" y="4597532"/>
              <a:ext cx="360002" cy="675774"/>
              <a:chOff x="1355587" y="4597532"/>
              <a:chExt cx="360002" cy="675774"/>
            </a:xfrm>
          </p:grpSpPr>
          <p:sp>
            <p:nvSpPr>
              <p:cNvPr id="10" name="Блок-схема: задержка 9"/>
              <p:cNvSpPr/>
              <p:nvPr/>
            </p:nvSpPr>
            <p:spPr>
              <a:xfrm rot="16200000">
                <a:off x="1385876" y="4567243"/>
                <a:ext cx="299424" cy="360002"/>
              </a:xfrm>
              <a:prstGeom prst="flowChartDelay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/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1355587" y="4860927"/>
                <a:ext cx="360000" cy="41237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3931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70541" cy="6858000"/>
          </a:xfrm>
          <a:prstGeom prst="rect">
            <a:avLst/>
          </a:prstGeom>
        </p:spPr>
      </p:pic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797143" y="6356353"/>
            <a:ext cx="770557" cy="365125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10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81657" y="145346"/>
            <a:ext cx="5880821" cy="86858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KODIT </a:t>
            </a:r>
            <a:r>
              <a:rPr lang="en-US" sz="3200" b="1" dirty="0" smtClean="0">
                <a:solidFill>
                  <a:srgbClr val="002060"/>
                </a:solidFill>
              </a:rPr>
              <a:t/>
            </a:r>
            <a:br>
              <a:rPr lang="en-US" sz="32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Корейский кредитный гарантийный фонд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0625" y="1060838"/>
            <a:ext cx="3509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Типы гарантий и результаты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81" name="Прямая соединительная линия 80"/>
          <p:cNvCxnSpPr/>
          <p:nvPr/>
        </p:nvCxnSpPr>
        <p:spPr>
          <a:xfrm>
            <a:off x="638543" y="1013932"/>
            <a:ext cx="9498801" cy="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027505"/>
              </p:ext>
            </p:extLst>
          </p:nvPr>
        </p:nvGraphicFramePr>
        <p:xfrm>
          <a:off x="638543" y="4635303"/>
          <a:ext cx="7213600" cy="172105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99590"/>
                <a:gridCol w="2235200"/>
                <a:gridCol w="1078810"/>
              </a:tblGrid>
              <a:tr h="34421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Тип</a:t>
                      </a:r>
                      <a:r>
                        <a:rPr lang="ru-RU" sz="1400" baseline="0" dirty="0" smtClean="0"/>
                        <a:t> гарантии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Сумма, млн. долларов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Доля</a:t>
                      </a:r>
                      <a:endParaRPr lang="ru-RU" sz="1400" dirty="0"/>
                    </a:p>
                  </a:txBody>
                  <a:tcPr anchor="ctr"/>
                </a:tc>
              </a:tr>
              <a:tr h="34421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Обычные гарантии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41 448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87,3%</a:t>
                      </a:r>
                      <a:endParaRPr lang="ru-RU" sz="1400" dirty="0"/>
                    </a:p>
                  </a:txBody>
                  <a:tcPr/>
                </a:tc>
              </a:tr>
              <a:tr h="34421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P-CBO</a:t>
                      </a:r>
                      <a:r>
                        <a:rPr lang="ru-RU" sz="1400" baseline="0" dirty="0" smtClean="0"/>
                        <a:t> гарантии (портфельные)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3 897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8,2%</a:t>
                      </a:r>
                      <a:endParaRPr lang="ru-RU" sz="1400" dirty="0"/>
                    </a:p>
                  </a:txBody>
                  <a:tcPr/>
                </a:tc>
              </a:tr>
              <a:tr h="34421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Спец.</a:t>
                      </a:r>
                      <a:r>
                        <a:rPr lang="ru-RU" sz="1400" baseline="0" dirty="0" smtClean="0"/>
                        <a:t> гарантии для стабилизации рынка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2 131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4,5%</a:t>
                      </a:r>
                      <a:endParaRPr lang="ru-RU" sz="1400" dirty="0"/>
                    </a:p>
                  </a:txBody>
                  <a:tcPr/>
                </a:tc>
              </a:tr>
              <a:tr h="34421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Итого: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47 476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100%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38543" y="1478442"/>
            <a:ext cx="1349914" cy="307904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Типы гарантий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988454" y="1478441"/>
            <a:ext cx="1368000" cy="154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Основные</a:t>
            </a:r>
          </a:p>
          <a:p>
            <a:pPr algn="ctr"/>
            <a:r>
              <a:rPr lang="ru-RU" sz="1400" dirty="0" smtClean="0"/>
              <a:t>гарантии</a:t>
            </a:r>
            <a:endParaRPr lang="ru-RU" sz="1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988454" y="3666670"/>
            <a:ext cx="1368000" cy="8853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Спец. гарантии для стабилизации рынка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988454" y="3033486"/>
            <a:ext cx="1368000" cy="64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P-CBO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гарантии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383446" y="1478441"/>
            <a:ext cx="6804000" cy="154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t"/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dirty="0" smtClean="0"/>
              <a:t>Гарантирование банковских займов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dirty="0" smtClean="0"/>
              <a:t>Гарантирование платежей банка</a:t>
            </a:r>
            <a:endParaRPr lang="ru-RU" sz="14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dirty="0" smtClean="0"/>
              <a:t>Гарантирование облигаций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dirty="0" smtClean="0"/>
              <a:t>Гарантирование налога и пошлины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400" dirty="0" smtClean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dirty="0" smtClean="0"/>
              <a:t>Гарантирование займов не в фин. институтах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dirty="0" smtClean="0"/>
              <a:t>Гарантирование лизинга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dirty="0" smtClean="0"/>
              <a:t>Гарантирование поручительства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dirty="0" smtClean="0"/>
              <a:t>Гарантирование ответственности по сделке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383446" y="3666670"/>
            <a:ext cx="6804000" cy="8853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tx1"/>
                </a:solidFill>
              </a:rPr>
              <a:t>Гарантирование бридж-кредитов </a:t>
            </a:r>
            <a:r>
              <a:rPr lang="ru-RU" sz="900" dirty="0">
                <a:solidFill>
                  <a:srgbClr val="C00000"/>
                </a:solidFill>
              </a:rPr>
              <a:t>тип краткосрочного кредита, выдаваемый банком физическим или юридическим лицам на срок до одного года под достаточно высокий процент для покрытия текущих обязательств заёмщика.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chemeClr val="tx1"/>
                </a:solidFill>
              </a:rPr>
              <a:t>Гарантирование проектов в области строительства портфельными гарантиями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tx1"/>
                </a:solidFill>
              </a:rPr>
              <a:t>Гарантирование </a:t>
            </a:r>
            <a:r>
              <a:rPr lang="ru-RU" sz="1200" dirty="0" smtClean="0">
                <a:solidFill>
                  <a:schemeClr val="tx1"/>
                </a:solidFill>
              </a:rPr>
              <a:t>для стабилизации рынка портфельными гарантиями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383446" y="3033486"/>
            <a:ext cx="6804000" cy="64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</a:rPr>
              <a:t>Портфельные гарантии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64500" y="4673600"/>
            <a:ext cx="2117920" cy="95673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Результаты поддержки на 01.01.2018 года</a:t>
            </a:r>
            <a:endParaRPr lang="ru-RU" dirty="0"/>
          </a:p>
        </p:txBody>
      </p:sp>
      <p:sp>
        <p:nvSpPr>
          <p:cNvPr id="38" name="Стрелка вниз 37"/>
          <p:cNvSpPr/>
          <p:nvPr/>
        </p:nvSpPr>
        <p:spPr>
          <a:xfrm rot="5400000">
            <a:off x="8055834" y="5808936"/>
            <a:ext cx="435429" cy="418098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3338368" y="1478441"/>
            <a:ext cx="73340" cy="307904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666260" y="5701192"/>
            <a:ext cx="1516160" cy="65516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В среднем </a:t>
            </a:r>
            <a:r>
              <a:rPr lang="en-US" sz="1400" b="1" dirty="0" smtClean="0">
                <a:solidFill>
                  <a:srgbClr val="C00000"/>
                </a:solidFill>
              </a:rPr>
              <a:t>$</a:t>
            </a:r>
            <a:r>
              <a:rPr lang="ru-RU" sz="1400" b="1" dirty="0">
                <a:solidFill>
                  <a:srgbClr val="C00000"/>
                </a:solidFill>
              </a:rPr>
              <a:t>229,6</a:t>
            </a:r>
            <a:r>
              <a:rPr lang="en-US" sz="1400" b="1" dirty="0">
                <a:solidFill>
                  <a:srgbClr val="C00000"/>
                </a:solidFill>
              </a:rPr>
              <a:t> </a:t>
            </a:r>
            <a:r>
              <a:rPr lang="ru-RU" sz="1400" b="1" dirty="0">
                <a:solidFill>
                  <a:srgbClr val="C00000"/>
                </a:solidFill>
              </a:rPr>
              <a:t>тыс</a:t>
            </a:r>
            <a:r>
              <a:rPr lang="ru-RU" sz="1400" b="1" dirty="0" smtClean="0">
                <a:solidFill>
                  <a:srgbClr val="C00000"/>
                </a:solidFill>
              </a:rPr>
              <a:t>. на  1 гарантию</a:t>
            </a:r>
            <a:endParaRPr lang="ru-RU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26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70541" cy="6858000"/>
          </a:xfrm>
          <a:prstGeom prst="rect">
            <a:avLst/>
          </a:prstGeom>
        </p:spPr>
      </p:pic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797143" y="6356353"/>
            <a:ext cx="770557" cy="365125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11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81657" y="145346"/>
            <a:ext cx="5880821" cy="86858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KODIT </a:t>
            </a:r>
            <a:r>
              <a:rPr lang="en-US" sz="3200" b="1" dirty="0" smtClean="0">
                <a:solidFill>
                  <a:srgbClr val="002060"/>
                </a:solidFill>
              </a:rPr>
              <a:t/>
            </a:r>
            <a:br>
              <a:rPr lang="en-US" sz="32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Корейский кредитный гарантийный фонд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0625" y="1060838"/>
            <a:ext cx="4099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Гарантирование бридж-кредитов</a:t>
            </a:r>
          </a:p>
        </p:txBody>
      </p:sp>
      <p:cxnSp>
        <p:nvCxnSpPr>
          <p:cNvPr id="81" name="Прямая соединительная линия 80"/>
          <p:cNvCxnSpPr/>
          <p:nvPr/>
        </p:nvCxnSpPr>
        <p:spPr>
          <a:xfrm>
            <a:off x="638543" y="1013932"/>
            <a:ext cx="9498801" cy="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с двумя усеченными противолежащими углами 7"/>
          <p:cNvSpPr/>
          <p:nvPr/>
        </p:nvSpPr>
        <p:spPr>
          <a:xfrm>
            <a:off x="638543" y="2835846"/>
            <a:ext cx="9549603" cy="3200893"/>
          </a:xfrm>
          <a:prstGeom prst="snip2Diag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ru-RU" dirty="0" smtClean="0">
                <a:solidFill>
                  <a:schemeClr val="bg1"/>
                </a:solidFill>
              </a:rPr>
              <a:t>Условия программы «Гарантирование бридж-кредитов»: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</a:rPr>
              <a:t>Фонд </a:t>
            </a:r>
            <a:r>
              <a:rPr lang="en-US" dirty="0" smtClean="0">
                <a:solidFill>
                  <a:schemeClr val="bg1"/>
                </a:solidFill>
              </a:rPr>
              <a:t>KODIT </a:t>
            </a:r>
            <a:r>
              <a:rPr lang="ru-RU" dirty="0" smtClean="0">
                <a:solidFill>
                  <a:schemeClr val="bg1"/>
                </a:solidFill>
              </a:rPr>
              <a:t>гарантирует до 100% от суммы Бридж-кредита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</a:rPr>
              <a:t>Срок гарантирования = срок кредита (как правило до 12 месяцев)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</a:rPr>
              <a:t>Льготный период по кредиту: предприниматель может оплачивать 11 месяцев только сумму вознаграждения и на 12-ый месяц обязан оплатить весь кредит, также возможно и досрочное погашение. </a:t>
            </a:r>
          </a:p>
        </p:txBody>
      </p:sp>
      <p:sp>
        <p:nvSpPr>
          <p:cNvPr id="21" name="Прямоугольник с двумя усеченными противолежащими углами 20"/>
          <p:cNvSpPr/>
          <p:nvPr/>
        </p:nvSpPr>
        <p:spPr>
          <a:xfrm flipH="1">
            <a:off x="638542" y="1591915"/>
            <a:ext cx="9549603" cy="1082186"/>
          </a:xfrm>
          <a:prstGeom prst="snip2Diag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t"/>
          <a:lstStyle/>
          <a:p>
            <a:r>
              <a:rPr lang="ru-RU" sz="1350" b="1" dirty="0">
                <a:solidFill>
                  <a:schemeClr val="tx1"/>
                </a:solidFill>
              </a:rPr>
              <a:t>Бридж кредит </a:t>
            </a:r>
            <a:r>
              <a:rPr lang="ru-RU" sz="1350" dirty="0">
                <a:solidFill>
                  <a:schemeClr val="tx1"/>
                </a:solidFill>
              </a:rPr>
              <a:t>– это особый вид банковского займа, относящийся к категории промежуточных или вспомогательных кредитов. Особенно широко данный вид распространен в области </a:t>
            </a:r>
            <a:r>
              <a:rPr lang="ru-RU" sz="1350" dirty="0" smtClean="0">
                <a:solidFill>
                  <a:schemeClr val="tx1"/>
                </a:solidFill>
              </a:rPr>
              <a:t>осуществления договорных обязательств, контрактов</a:t>
            </a:r>
            <a:r>
              <a:rPr lang="ru-RU" sz="1350" dirty="0" smtClean="0">
                <a:solidFill>
                  <a:schemeClr val="tx1"/>
                </a:solidFill>
              </a:rPr>
              <a:t>, венчурного финансирования, что </a:t>
            </a:r>
            <a:r>
              <a:rPr lang="ru-RU" sz="1350" dirty="0">
                <a:solidFill>
                  <a:schemeClr val="tx1"/>
                </a:solidFill>
              </a:rPr>
              <a:t>представляет собой инвестицию в какое-либо дело (бизнес) с целью получения процента от общей прибыли в дальнейшем.</a:t>
            </a:r>
            <a:endParaRPr lang="ru-RU" sz="135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42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0770541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77312" y="221874"/>
            <a:ext cx="7684609" cy="106573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1. Предложения </a:t>
            </a:r>
            <a:r>
              <a:rPr lang="ru-RU" sz="2400" b="1" dirty="0">
                <a:solidFill>
                  <a:srgbClr val="002060"/>
                </a:solidFill>
              </a:rPr>
              <a:t>для </a:t>
            </a:r>
            <a:r>
              <a:rPr lang="ru-RU" sz="2400" b="1" dirty="0" smtClean="0">
                <a:solidFill>
                  <a:srgbClr val="002060"/>
                </a:solidFill>
              </a:rPr>
              <a:t>применения </a:t>
            </a:r>
            <a:r>
              <a:rPr lang="ru-RU" sz="2400" b="1" dirty="0">
                <a:solidFill>
                  <a:srgbClr val="002060"/>
                </a:solidFill>
              </a:rPr>
              <a:t>в деятельности Фонда «Даму»</a:t>
            </a:r>
            <a:endParaRPr lang="ru-RU" sz="2400" dirty="0"/>
          </a:p>
        </p:txBody>
      </p:sp>
      <p:grpSp>
        <p:nvGrpSpPr>
          <p:cNvPr id="40" name="Shape 888"/>
          <p:cNvGrpSpPr/>
          <p:nvPr/>
        </p:nvGrpSpPr>
        <p:grpSpPr>
          <a:xfrm>
            <a:off x="985489" y="579141"/>
            <a:ext cx="215437" cy="351203"/>
            <a:chOff x="6730350" y="2315900"/>
            <a:chExt cx="257700" cy="420100"/>
          </a:xfrm>
        </p:grpSpPr>
        <p:sp>
          <p:nvSpPr>
            <p:cNvPr id="41" name="Shape 889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890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891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0" t="0" r="0" b="0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892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0" t="0" r="0" b="0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893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0" t="0" r="0" b="0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6" name="Shape 927"/>
          <p:cNvGrpSpPr/>
          <p:nvPr/>
        </p:nvGrpSpPr>
        <p:grpSpPr>
          <a:xfrm>
            <a:off x="1272056" y="593938"/>
            <a:ext cx="359354" cy="301189"/>
            <a:chOff x="2599825" y="3689700"/>
            <a:chExt cx="429850" cy="360275"/>
          </a:xfrm>
        </p:grpSpPr>
        <p:sp>
          <p:nvSpPr>
            <p:cNvPr id="54" name="Shape 928"/>
            <p:cNvSpPr/>
            <p:nvPr/>
          </p:nvSpPr>
          <p:spPr>
            <a:xfrm>
              <a:off x="2599825" y="3689700"/>
              <a:ext cx="429850" cy="169150"/>
            </a:xfrm>
            <a:custGeom>
              <a:avLst/>
              <a:gdLst/>
              <a:ahLst/>
              <a:cxnLst/>
              <a:rect l="0" t="0" r="0" b="0"/>
              <a:pathLst>
                <a:path w="17194" h="6766" extrusionOk="0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929"/>
            <p:cNvSpPr/>
            <p:nvPr/>
          </p:nvSpPr>
          <p:spPr>
            <a:xfrm>
              <a:off x="2599825" y="3861275"/>
              <a:ext cx="429850" cy="188700"/>
            </a:xfrm>
            <a:custGeom>
              <a:avLst/>
              <a:gdLst/>
              <a:ahLst/>
              <a:cxnLst/>
              <a:rect l="0" t="0" r="0" b="0"/>
              <a:pathLst>
                <a:path w="17194" h="7548" extrusionOk="0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52696" y="1497689"/>
            <a:ext cx="4860000" cy="66699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2"/>
              </a:buClr>
            </a:pPr>
            <a:r>
              <a:rPr lang="ru-RU" sz="1400" b="1" dirty="0" smtClean="0">
                <a:solidFill>
                  <a:schemeClr val="bg1"/>
                </a:solidFill>
              </a:rPr>
              <a:t>Обусловленное размещение средств под «бридж-кредитование» в БВУ и МФО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8432" y="1079897"/>
            <a:ext cx="6409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Рассмотреть возможность </a:t>
            </a:r>
            <a:r>
              <a:rPr lang="ru-RU" b="1" dirty="0" smtClean="0">
                <a:solidFill>
                  <a:srgbClr val="C00000"/>
                </a:solidFill>
              </a:rPr>
              <a:t>разработки программ: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449628" y="1497689"/>
            <a:ext cx="4860000" cy="66699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2"/>
              </a:buClr>
            </a:pPr>
            <a:r>
              <a:rPr lang="ru-RU" sz="1400" b="1" dirty="0" smtClean="0">
                <a:solidFill>
                  <a:schemeClr val="bg1"/>
                </a:solidFill>
              </a:rPr>
              <a:t>Гарантирование «бридж-кредитов» 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3673160"/>
              </p:ext>
            </p:extLst>
          </p:nvPr>
        </p:nvGraphicFramePr>
        <p:xfrm>
          <a:off x="352696" y="2471926"/>
          <a:ext cx="4852717" cy="4249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8" name="Схема 27"/>
          <p:cNvGraphicFramePr/>
          <p:nvPr>
            <p:extLst>
              <p:ext uri="{D42A27DB-BD31-4B8C-83A1-F6EECF244321}">
                <p14:modId xmlns:p14="http://schemas.microsoft.com/office/powerpoint/2010/main" val="988751179"/>
              </p:ext>
            </p:extLst>
          </p:nvPr>
        </p:nvGraphicFramePr>
        <p:xfrm>
          <a:off x="5449628" y="2471926"/>
          <a:ext cx="4852717" cy="4249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3" name="Стрелка вправо 12"/>
          <p:cNvSpPr/>
          <p:nvPr/>
        </p:nvSpPr>
        <p:spPr>
          <a:xfrm flipH="1">
            <a:off x="4972050" y="5067300"/>
            <a:ext cx="1238250" cy="695325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Также возможно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2696" y="1507146"/>
            <a:ext cx="333375" cy="32404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449628" y="1507146"/>
            <a:ext cx="333375" cy="32404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4632980" y="2174143"/>
            <a:ext cx="11448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</a:rPr>
              <a:t>Механизмы:</a:t>
            </a:r>
            <a:endParaRPr lang="ru-RU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69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70541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77312" y="221874"/>
            <a:ext cx="7684609" cy="1065739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Предложения для </a:t>
            </a:r>
            <a:r>
              <a:rPr lang="ru-RU" sz="2400" b="1" dirty="0" smtClean="0">
                <a:solidFill>
                  <a:srgbClr val="002060"/>
                </a:solidFill>
              </a:rPr>
              <a:t>применения </a:t>
            </a:r>
            <a:r>
              <a:rPr lang="ru-RU" sz="2400" b="1" dirty="0">
                <a:solidFill>
                  <a:srgbClr val="002060"/>
                </a:solidFill>
              </a:rPr>
              <a:t>в деятельности Фонда «Даму»</a:t>
            </a:r>
            <a:endParaRPr lang="ru-RU" sz="2400" dirty="0"/>
          </a:p>
        </p:txBody>
      </p:sp>
      <p:grpSp>
        <p:nvGrpSpPr>
          <p:cNvPr id="40" name="Shape 888"/>
          <p:cNvGrpSpPr/>
          <p:nvPr/>
        </p:nvGrpSpPr>
        <p:grpSpPr>
          <a:xfrm>
            <a:off x="985489" y="579141"/>
            <a:ext cx="215437" cy="351203"/>
            <a:chOff x="6730350" y="2315900"/>
            <a:chExt cx="257700" cy="420100"/>
          </a:xfrm>
        </p:grpSpPr>
        <p:sp>
          <p:nvSpPr>
            <p:cNvPr id="41" name="Shape 889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890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891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0" t="0" r="0" b="0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892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0" t="0" r="0" b="0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893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0" t="0" r="0" b="0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6" name="Shape 927"/>
          <p:cNvGrpSpPr/>
          <p:nvPr/>
        </p:nvGrpSpPr>
        <p:grpSpPr>
          <a:xfrm>
            <a:off x="1272056" y="593938"/>
            <a:ext cx="359354" cy="301189"/>
            <a:chOff x="2599825" y="3689700"/>
            <a:chExt cx="429850" cy="360275"/>
          </a:xfrm>
        </p:grpSpPr>
        <p:sp>
          <p:nvSpPr>
            <p:cNvPr id="54" name="Shape 928"/>
            <p:cNvSpPr/>
            <p:nvPr/>
          </p:nvSpPr>
          <p:spPr>
            <a:xfrm>
              <a:off x="2599825" y="3689700"/>
              <a:ext cx="429850" cy="169150"/>
            </a:xfrm>
            <a:custGeom>
              <a:avLst/>
              <a:gdLst/>
              <a:ahLst/>
              <a:cxnLst/>
              <a:rect l="0" t="0" r="0" b="0"/>
              <a:pathLst>
                <a:path w="17194" h="6766" extrusionOk="0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929"/>
            <p:cNvSpPr/>
            <p:nvPr/>
          </p:nvSpPr>
          <p:spPr>
            <a:xfrm>
              <a:off x="2599825" y="3861275"/>
              <a:ext cx="429850" cy="188700"/>
            </a:xfrm>
            <a:custGeom>
              <a:avLst/>
              <a:gdLst/>
              <a:ahLst/>
              <a:cxnLst/>
              <a:rect l="0" t="0" r="0" b="0"/>
              <a:pathLst>
                <a:path w="17194" h="7548" extrusionOk="0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52696" y="1669139"/>
            <a:ext cx="4860000" cy="94438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2"/>
              </a:buClr>
            </a:pPr>
            <a:r>
              <a:rPr lang="ru-RU" sz="1600" b="1" dirty="0" smtClean="0">
                <a:solidFill>
                  <a:schemeClr val="bg1"/>
                </a:solidFill>
              </a:rPr>
              <a:t>Обусловленное размещение средств под «бридж-кредитование» в БВУ или МФО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8432" y="1270397"/>
            <a:ext cx="6409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Рассмотреть возможность </a:t>
            </a:r>
            <a:r>
              <a:rPr lang="ru-RU" b="1" dirty="0" smtClean="0">
                <a:solidFill>
                  <a:srgbClr val="C00000"/>
                </a:solidFill>
              </a:rPr>
              <a:t>разработки программ: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2696" y="2719110"/>
            <a:ext cx="9956932" cy="25545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fontAlgn="base"/>
            <a:r>
              <a:rPr lang="ru-RU" sz="1600" b="1" dirty="0" smtClean="0">
                <a:solidFill>
                  <a:srgbClr val="FFFF00"/>
                </a:solidFill>
              </a:rPr>
              <a:t>Преимущества внедрения данных программ: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</a:p>
          <a:p>
            <a:pPr fontAlgn="base">
              <a:lnSpc>
                <a:spcPct val="1500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При </a:t>
            </a:r>
            <a:r>
              <a:rPr lang="ru-RU" sz="1600" dirty="0">
                <a:solidFill>
                  <a:schemeClr val="bg1"/>
                </a:solidFill>
              </a:rPr>
              <a:t>внедрении такого инструмента в Фонде, появится возможность для молодых и перспективных компаний получить средства в кратчайшие сроки на расширение бизнеса или усовершенствование работы предприятия</a:t>
            </a:r>
            <a:r>
              <a:rPr lang="ru-RU" sz="1600" dirty="0" smtClean="0">
                <a:solidFill>
                  <a:schemeClr val="bg1"/>
                </a:solidFill>
              </a:rPr>
              <a:t>, а также получить гарантию Фонда, тем самым </a:t>
            </a:r>
            <a:r>
              <a:rPr lang="ru-RU" sz="1600" dirty="0" smtClean="0">
                <a:solidFill>
                  <a:schemeClr val="bg1"/>
                </a:solidFill>
              </a:rPr>
              <a:t>минимизировать часть риска</a:t>
            </a:r>
            <a:r>
              <a:rPr lang="ru-RU" sz="1600" b="1" dirty="0" smtClean="0">
                <a:solidFill>
                  <a:schemeClr val="bg1"/>
                </a:solidFill>
              </a:rPr>
              <a:t>.</a:t>
            </a:r>
            <a:endParaRPr lang="ru-RU" sz="1600" dirty="0">
              <a:solidFill>
                <a:schemeClr val="bg1"/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В </a:t>
            </a:r>
            <a:r>
              <a:rPr lang="ru-RU" sz="1600" dirty="0">
                <a:solidFill>
                  <a:schemeClr val="bg1"/>
                </a:solidFill>
              </a:rPr>
              <a:t>свою очередь Фонд </a:t>
            </a:r>
            <a:r>
              <a:rPr lang="ru-RU" sz="1600" dirty="0">
                <a:solidFill>
                  <a:srgbClr val="FFFF00"/>
                </a:solidFill>
              </a:rPr>
              <a:t>расширит </a:t>
            </a:r>
            <a:r>
              <a:rPr lang="ru-RU" sz="1600" dirty="0" smtClean="0">
                <a:solidFill>
                  <a:srgbClr val="FFFF00"/>
                </a:solidFill>
              </a:rPr>
              <a:t>продуктовую </a:t>
            </a:r>
            <a:r>
              <a:rPr lang="ru-RU" sz="1600" dirty="0">
                <a:solidFill>
                  <a:srgbClr val="FFFF00"/>
                </a:solidFill>
              </a:rPr>
              <a:t>линейку, создаст </a:t>
            </a:r>
            <a:r>
              <a:rPr lang="ru-RU" sz="1600" dirty="0" smtClean="0">
                <a:solidFill>
                  <a:srgbClr val="FFFF00"/>
                </a:solidFill>
              </a:rPr>
              <a:t>новые виды </a:t>
            </a:r>
            <a:r>
              <a:rPr lang="ru-RU" sz="1600" dirty="0">
                <a:solidFill>
                  <a:srgbClr val="FFFF00"/>
                </a:solidFill>
              </a:rPr>
              <a:t>поддержки</a:t>
            </a:r>
            <a:r>
              <a:rPr lang="ru-RU" sz="1600" dirty="0" smtClean="0">
                <a:solidFill>
                  <a:srgbClr val="FFFF00"/>
                </a:solidFill>
              </a:rPr>
              <a:t>,  </a:t>
            </a:r>
            <a:r>
              <a:rPr lang="ru-RU" sz="1600" dirty="0">
                <a:solidFill>
                  <a:srgbClr val="FFFF00"/>
                </a:solidFill>
              </a:rPr>
              <a:t>увеличит доход и будет продолжать </a:t>
            </a:r>
            <a:r>
              <a:rPr lang="ru-RU" sz="1600" dirty="0" smtClean="0">
                <a:solidFill>
                  <a:srgbClr val="FFFF00"/>
                </a:solidFill>
              </a:rPr>
              <a:t>вклад в социально-экономический эффект.</a:t>
            </a:r>
            <a:endParaRPr lang="ru-RU" sz="1600" dirty="0">
              <a:solidFill>
                <a:srgbClr val="FFFF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449628" y="1669139"/>
            <a:ext cx="4860000" cy="94438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2"/>
              </a:buClr>
            </a:pPr>
            <a:r>
              <a:rPr lang="ru-RU" sz="1600" b="1" dirty="0" smtClean="0">
                <a:solidFill>
                  <a:schemeClr val="bg1"/>
                </a:solidFill>
              </a:rPr>
              <a:t>Гарантирование «бридж-кредитов» </a:t>
            </a:r>
          </a:p>
        </p:txBody>
      </p:sp>
      <p:sp>
        <p:nvSpPr>
          <p:cNvPr id="2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797143" y="6356353"/>
            <a:ext cx="770557" cy="365125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13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56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0770541" cy="6858000"/>
          </a:xfrm>
          <a:prstGeom prst="rect">
            <a:avLst/>
          </a:prstGeom>
        </p:spPr>
      </p:pic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797143" y="6356353"/>
            <a:ext cx="770557" cy="365125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14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77312" y="221874"/>
            <a:ext cx="7684609" cy="106573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2. Предложения </a:t>
            </a:r>
            <a:r>
              <a:rPr lang="ru-RU" sz="2400" b="1" dirty="0">
                <a:solidFill>
                  <a:srgbClr val="002060"/>
                </a:solidFill>
              </a:rPr>
              <a:t>для </a:t>
            </a:r>
            <a:r>
              <a:rPr lang="ru-RU" sz="2400" b="1" dirty="0" smtClean="0">
                <a:solidFill>
                  <a:srgbClr val="002060"/>
                </a:solidFill>
              </a:rPr>
              <a:t>применения </a:t>
            </a:r>
            <a:r>
              <a:rPr lang="ru-RU" sz="2400" b="1" dirty="0">
                <a:solidFill>
                  <a:srgbClr val="002060"/>
                </a:solidFill>
              </a:rPr>
              <a:t>в деятельности Фонда «Даму»</a:t>
            </a:r>
            <a:endParaRPr lang="ru-RU" sz="2400" dirty="0"/>
          </a:p>
        </p:txBody>
      </p:sp>
      <p:grpSp>
        <p:nvGrpSpPr>
          <p:cNvPr id="40" name="Shape 888"/>
          <p:cNvGrpSpPr/>
          <p:nvPr/>
        </p:nvGrpSpPr>
        <p:grpSpPr>
          <a:xfrm>
            <a:off x="985489" y="579141"/>
            <a:ext cx="215437" cy="351203"/>
            <a:chOff x="6730350" y="2315900"/>
            <a:chExt cx="257700" cy="420100"/>
          </a:xfrm>
        </p:grpSpPr>
        <p:sp>
          <p:nvSpPr>
            <p:cNvPr id="41" name="Shape 889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890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891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0" t="0" r="0" b="0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892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0" t="0" r="0" b="0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893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0" t="0" r="0" b="0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6" name="Shape 927"/>
          <p:cNvGrpSpPr/>
          <p:nvPr/>
        </p:nvGrpSpPr>
        <p:grpSpPr>
          <a:xfrm>
            <a:off x="1272056" y="593938"/>
            <a:ext cx="359354" cy="301189"/>
            <a:chOff x="2599825" y="3689700"/>
            <a:chExt cx="429850" cy="360275"/>
          </a:xfrm>
        </p:grpSpPr>
        <p:sp>
          <p:nvSpPr>
            <p:cNvPr id="54" name="Shape 928"/>
            <p:cNvSpPr/>
            <p:nvPr/>
          </p:nvSpPr>
          <p:spPr>
            <a:xfrm>
              <a:off x="2599825" y="3689700"/>
              <a:ext cx="429850" cy="169150"/>
            </a:xfrm>
            <a:custGeom>
              <a:avLst/>
              <a:gdLst/>
              <a:ahLst/>
              <a:cxnLst/>
              <a:rect l="0" t="0" r="0" b="0"/>
              <a:pathLst>
                <a:path w="17194" h="6766" extrusionOk="0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929"/>
            <p:cNvSpPr/>
            <p:nvPr/>
          </p:nvSpPr>
          <p:spPr>
            <a:xfrm>
              <a:off x="2599825" y="3861275"/>
              <a:ext cx="429850" cy="188700"/>
            </a:xfrm>
            <a:custGeom>
              <a:avLst/>
              <a:gdLst/>
              <a:ahLst/>
              <a:cxnLst/>
              <a:rect l="0" t="0" r="0" b="0"/>
              <a:pathLst>
                <a:path w="17194" h="7548" extrusionOk="0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542588" y="1167182"/>
            <a:ext cx="54402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Рассмотреть возможность </a:t>
            </a:r>
            <a:r>
              <a:rPr lang="ru-RU" sz="1600" b="1" dirty="0" smtClean="0">
                <a:solidFill>
                  <a:srgbClr val="C00000"/>
                </a:solidFill>
              </a:rPr>
              <a:t>разработки программы для вынужденных предпринимателей 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6572" y="1751958"/>
            <a:ext cx="5891348" cy="489985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ru-RU" sz="1400" dirty="0"/>
              <a:t>По </a:t>
            </a:r>
            <a:r>
              <a:rPr lang="ru-RU" sz="1400" dirty="0" smtClean="0"/>
              <a:t>статистике в СНГ </a:t>
            </a:r>
            <a:r>
              <a:rPr lang="ru-RU" sz="1400" b="1" dirty="0">
                <a:solidFill>
                  <a:srgbClr val="FFFF00"/>
                </a:solidFill>
              </a:rPr>
              <a:t>26%</a:t>
            </a:r>
            <a:r>
              <a:rPr lang="ru-RU" sz="1400" dirty="0"/>
              <a:t> людей занимаются предпринимательством по причине отсутствия работы </a:t>
            </a:r>
            <a:r>
              <a:rPr lang="ru-RU" sz="1400" dirty="0" smtClean="0"/>
              <a:t>рынке труда.</a:t>
            </a:r>
            <a:endParaRPr lang="ru-RU" sz="1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ru-RU" sz="1400" dirty="0" smtClean="0"/>
              <a:t>В этой связи предлагаем рассмотреть </a:t>
            </a:r>
            <a:r>
              <a:rPr lang="ru-RU" sz="1400" dirty="0"/>
              <a:t>возможность разработки мер поддержки для группы </a:t>
            </a:r>
            <a:r>
              <a:rPr lang="ru-RU" sz="1400" b="1" dirty="0"/>
              <a:t>«вынужденных» </a:t>
            </a:r>
            <a:r>
              <a:rPr lang="ru-RU" sz="1400" dirty="0" smtClean="0"/>
              <a:t>предпринимателей. </a:t>
            </a:r>
            <a:r>
              <a:rPr lang="ru-RU" sz="1400" b="1" dirty="0" smtClean="0"/>
              <a:t>«Вынужденные» </a:t>
            </a:r>
            <a:r>
              <a:rPr lang="ru-RU" sz="1400" dirty="0" smtClean="0"/>
              <a:t>предприниматели </a:t>
            </a:r>
            <a:r>
              <a:rPr lang="ru-RU" sz="1400" dirty="0" smtClean="0"/>
              <a:t>– это </a:t>
            </a:r>
            <a:r>
              <a:rPr lang="ru-RU" sz="1400" dirty="0" err="1" smtClean="0"/>
              <a:t>самозанятые</a:t>
            </a:r>
            <a:r>
              <a:rPr lang="ru-RU" sz="1400" dirty="0" smtClean="0"/>
              <a:t>, </a:t>
            </a:r>
            <a:r>
              <a:rPr lang="ru-RU" sz="1400" dirty="0" smtClean="0"/>
              <a:t>бывшие </a:t>
            </a:r>
            <a:r>
              <a:rPr lang="ru-RU" sz="1400" dirty="0"/>
              <a:t>сотрудники компаний в возрасте около </a:t>
            </a:r>
            <a:r>
              <a:rPr lang="ru-RU" sz="1400" dirty="0" smtClean="0"/>
              <a:t>50-60 </a:t>
            </a:r>
            <a:r>
              <a:rPr lang="ru-RU" sz="1400" dirty="0" smtClean="0"/>
              <a:t>лет</a:t>
            </a:r>
            <a:r>
              <a:rPr lang="ru-RU" sz="1400" dirty="0"/>
              <a:t>.</a:t>
            </a:r>
            <a:r>
              <a:rPr lang="ru-RU" sz="1400" dirty="0" smtClean="0"/>
              <a:t> В этом возрасте найти работу крайне трудно, «новая программа» позволит реанимировать рабочие места и придаст </a:t>
            </a:r>
            <a:r>
              <a:rPr lang="ru-RU" sz="1400" dirty="0" smtClean="0"/>
              <a:t>Фонду дополнительную хорошую </a:t>
            </a:r>
            <a:r>
              <a:rPr lang="ru-RU" sz="1400" dirty="0" smtClean="0"/>
              <a:t>репутацию.</a:t>
            </a:r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ru-RU" sz="1400" b="1" dirty="0" smtClean="0">
                <a:solidFill>
                  <a:srgbClr val="FFFF00"/>
                </a:solidFill>
              </a:rPr>
              <a:t>Пример: </a:t>
            </a:r>
            <a:r>
              <a:rPr lang="ru-RU" sz="1400" dirty="0" smtClean="0">
                <a:solidFill>
                  <a:schemeClr val="bg1"/>
                </a:solidFill>
              </a:rPr>
              <a:t>Льготный кредит до 5 млн. тенге на авто на </a:t>
            </a:r>
            <a:r>
              <a:rPr lang="ru-RU" sz="1400" dirty="0" smtClean="0">
                <a:solidFill>
                  <a:schemeClr val="bg1"/>
                </a:solidFill>
              </a:rPr>
              <a:t>создание бизнеса (ИП </a:t>
            </a:r>
            <a:r>
              <a:rPr lang="ru-RU" sz="1400" dirty="0" smtClean="0">
                <a:solidFill>
                  <a:schemeClr val="bg1"/>
                </a:solidFill>
              </a:rPr>
              <a:t>или </a:t>
            </a:r>
            <a:r>
              <a:rPr lang="ru-RU" sz="1400" dirty="0" smtClean="0">
                <a:solidFill>
                  <a:schemeClr val="bg1"/>
                </a:solidFill>
              </a:rPr>
              <a:t>ТОО). </a:t>
            </a:r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ru-RU" sz="1200" dirty="0" smtClean="0">
                <a:solidFill>
                  <a:schemeClr val="bg1"/>
                </a:solidFill>
              </a:rPr>
              <a:t>Пример: Это </a:t>
            </a:r>
            <a:r>
              <a:rPr lang="ru-RU" sz="1200" dirty="0" smtClean="0">
                <a:solidFill>
                  <a:schemeClr val="bg1"/>
                </a:solidFill>
              </a:rPr>
              <a:t>позволит приобрести автомобиль эконом класса, тем самым заниматься развозкой или доставкой</a:t>
            </a:r>
            <a:r>
              <a:rPr lang="ru-RU" sz="1200" b="1" dirty="0" smtClean="0">
                <a:solidFill>
                  <a:schemeClr val="bg1"/>
                </a:solidFill>
              </a:rPr>
              <a:t>.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704874624"/>
              </p:ext>
            </p:extLst>
          </p:nvPr>
        </p:nvGraphicFramePr>
        <p:xfrm>
          <a:off x="5648325" y="1866754"/>
          <a:ext cx="5122218" cy="431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9925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0770541" cy="6858000"/>
          </a:xfrm>
          <a:prstGeom prst="rect">
            <a:avLst/>
          </a:prstGeom>
        </p:spPr>
      </p:pic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797143" y="6356353"/>
            <a:ext cx="770557" cy="365125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15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1400" y="1020764"/>
            <a:ext cx="8648700" cy="1911899"/>
          </a:xfrm>
          <a:noFill/>
        </p:spPr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r>
              <a:rPr lang="ru-RU" sz="2000" dirty="0" smtClean="0">
                <a:solidFill>
                  <a:srgbClr val="002060"/>
                </a:solidFill>
              </a:rPr>
              <a:t>Данные разработки позволят малому и среднему предпринимательству в стране обрести новый взгляд на бизнес!</a:t>
            </a:r>
            <a:endParaRPr lang="ru-RU" sz="2000" dirty="0">
              <a:solidFill>
                <a:srgbClr val="002060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963652" y="3125583"/>
            <a:ext cx="2959877" cy="2800413"/>
            <a:chOff x="3963652" y="3620883"/>
            <a:chExt cx="2959877" cy="2800413"/>
          </a:xfrm>
        </p:grpSpPr>
        <p:grpSp>
          <p:nvGrpSpPr>
            <p:cNvPr id="12" name="Shape 855"/>
            <p:cNvGrpSpPr/>
            <p:nvPr/>
          </p:nvGrpSpPr>
          <p:grpSpPr>
            <a:xfrm>
              <a:off x="4302114" y="3627157"/>
              <a:ext cx="358351" cy="381822"/>
              <a:chOff x="5970800" y="1619250"/>
              <a:chExt cx="428650" cy="456725"/>
            </a:xfrm>
          </p:grpSpPr>
          <p:sp>
            <p:nvSpPr>
              <p:cNvPr id="13" name="Shape 856"/>
              <p:cNvSpPr/>
              <p:nvPr/>
            </p:nvSpPr>
            <p:spPr>
              <a:xfrm>
                <a:off x="5970800" y="1674200"/>
                <a:ext cx="377975" cy="377950"/>
              </a:xfrm>
              <a:custGeom>
                <a:avLst/>
                <a:gdLst/>
                <a:ahLst/>
                <a:cxnLst/>
                <a:rect l="0" t="0" r="0" b="0"/>
                <a:pathLst>
                  <a:path w="15119" h="15118" extrusionOk="0">
                    <a:moveTo>
                      <a:pt x="7181" y="0"/>
                    </a:moveTo>
                    <a:lnTo>
                      <a:pt x="6790" y="49"/>
                    </a:lnTo>
                    <a:lnTo>
                      <a:pt x="6424" y="98"/>
                    </a:lnTo>
                    <a:lnTo>
                      <a:pt x="6058" y="147"/>
                    </a:lnTo>
                    <a:lnTo>
                      <a:pt x="5691" y="244"/>
                    </a:lnTo>
                    <a:lnTo>
                      <a:pt x="5325" y="342"/>
                    </a:lnTo>
                    <a:lnTo>
                      <a:pt x="4983" y="464"/>
                    </a:lnTo>
                    <a:lnTo>
                      <a:pt x="4641" y="586"/>
                    </a:lnTo>
                    <a:lnTo>
                      <a:pt x="4299" y="733"/>
                    </a:lnTo>
                    <a:lnTo>
                      <a:pt x="3982" y="904"/>
                    </a:lnTo>
                    <a:lnTo>
                      <a:pt x="3664" y="1099"/>
                    </a:lnTo>
                    <a:lnTo>
                      <a:pt x="3347" y="1295"/>
                    </a:lnTo>
                    <a:lnTo>
                      <a:pt x="3053" y="1490"/>
                    </a:lnTo>
                    <a:lnTo>
                      <a:pt x="2760" y="1734"/>
                    </a:lnTo>
                    <a:lnTo>
                      <a:pt x="2492" y="1954"/>
                    </a:lnTo>
                    <a:lnTo>
                      <a:pt x="2223" y="2223"/>
                    </a:lnTo>
                    <a:lnTo>
                      <a:pt x="1979" y="2467"/>
                    </a:lnTo>
                    <a:lnTo>
                      <a:pt x="1735" y="2760"/>
                    </a:lnTo>
                    <a:lnTo>
                      <a:pt x="1515" y="3029"/>
                    </a:lnTo>
                    <a:lnTo>
                      <a:pt x="1295" y="3322"/>
                    </a:lnTo>
                    <a:lnTo>
                      <a:pt x="1100" y="3639"/>
                    </a:lnTo>
                    <a:lnTo>
                      <a:pt x="929" y="3957"/>
                    </a:lnTo>
                    <a:lnTo>
                      <a:pt x="758" y="4274"/>
                    </a:lnTo>
                    <a:lnTo>
                      <a:pt x="611" y="4616"/>
                    </a:lnTo>
                    <a:lnTo>
                      <a:pt x="465" y="4958"/>
                    </a:lnTo>
                    <a:lnTo>
                      <a:pt x="343" y="5300"/>
                    </a:lnTo>
                    <a:lnTo>
                      <a:pt x="245" y="5666"/>
                    </a:lnTo>
                    <a:lnTo>
                      <a:pt x="172" y="6033"/>
                    </a:lnTo>
                    <a:lnTo>
                      <a:pt x="98" y="6399"/>
                    </a:lnTo>
                    <a:lnTo>
                      <a:pt x="49" y="6790"/>
                    </a:lnTo>
                    <a:lnTo>
                      <a:pt x="25" y="7156"/>
                    </a:lnTo>
                    <a:lnTo>
                      <a:pt x="1" y="7547"/>
                    </a:lnTo>
                    <a:lnTo>
                      <a:pt x="25" y="7938"/>
                    </a:lnTo>
                    <a:lnTo>
                      <a:pt x="49" y="8328"/>
                    </a:lnTo>
                    <a:lnTo>
                      <a:pt x="98" y="8695"/>
                    </a:lnTo>
                    <a:lnTo>
                      <a:pt x="172" y="9085"/>
                    </a:lnTo>
                    <a:lnTo>
                      <a:pt x="245" y="9452"/>
                    </a:lnTo>
                    <a:lnTo>
                      <a:pt x="343" y="9794"/>
                    </a:lnTo>
                    <a:lnTo>
                      <a:pt x="465" y="10160"/>
                    </a:lnTo>
                    <a:lnTo>
                      <a:pt x="611" y="10502"/>
                    </a:lnTo>
                    <a:lnTo>
                      <a:pt x="758" y="10820"/>
                    </a:lnTo>
                    <a:lnTo>
                      <a:pt x="929" y="11161"/>
                    </a:lnTo>
                    <a:lnTo>
                      <a:pt x="1100" y="11479"/>
                    </a:lnTo>
                    <a:lnTo>
                      <a:pt x="1295" y="11772"/>
                    </a:lnTo>
                    <a:lnTo>
                      <a:pt x="1515" y="12065"/>
                    </a:lnTo>
                    <a:lnTo>
                      <a:pt x="1735" y="12358"/>
                    </a:lnTo>
                    <a:lnTo>
                      <a:pt x="1979" y="12627"/>
                    </a:lnTo>
                    <a:lnTo>
                      <a:pt x="2223" y="12895"/>
                    </a:lnTo>
                    <a:lnTo>
                      <a:pt x="2492" y="13140"/>
                    </a:lnTo>
                    <a:lnTo>
                      <a:pt x="2760" y="13384"/>
                    </a:lnTo>
                    <a:lnTo>
                      <a:pt x="3053" y="13604"/>
                    </a:lnTo>
                    <a:lnTo>
                      <a:pt x="3347" y="13824"/>
                    </a:lnTo>
                    <a:lnTo>
                      <a:pt x="3664" y="14019"/>
                    </a:lnTo>
                    <a:lnTo>
                      <a:pt x="3982" y="14190"/>
                    </a:lnTo>
                    <a:lnTo>
                      <a:pt x="4299" y="14361"/>
                    </a:lnTo>
                    <a:lnTo>
                      <a:pt x="4641" y="14507"/>
                    </a:lnTo>
                    <a:lnTo>
                      <a:pt x="4983" y="14654"/>
                    </a:lnTo>
                    <a:lnTo>
                      <a:pt x="5325" y="14776"/>
                    </a:lnTo>
                    <a:lnTo>
                      <a:pt x="5691" y="14874"/>
                    </a:lnTo>
                    <a:lnTo>
                      <a:pt x="6058" y="14947"/>
                    </a:lnTo>
                    <a:lnTo>
                      <a:pt x="6424" y="15020"/>
                    </a:lnTo>
                    <a:lnTo>
                      <a:pt x="6790" y="15069"/>
                    </a:lnTo>
                    <a:lnTo>
                      <a:pt x="7181" y="15094"/>
                    </a:lnTo>
                    <a:lnTo>
                      <a:pt x="7572" y="15118"/>
                    </a:lnTo>
                    <a:lnTo>
                      <a:pt x="7963" y="15094"/>
                    </a:lnTo>
                    <a:lnTo>
                      <a:pt x="8329" y="15069"/>
                    </a:lnTo>
                    <a:lnTo>
                      <a:pt x="8720" y="15020"/>
                    </a:lnTo>
                    <a:lnTo>
                      <a:pt x="9086" y="14947"/>
                    </a:lnTo>
                    <a:lnTo>
                      <a:pt x="9452" y="14874"/>
                    </a:lnTo>
                    <a:lnTo>
                      <a:pt x="9819" y="14776"/>
                    </a:lnTo>
                    <a:lnTo>
                      <a:pt x="10161" y="14654"/>
                    </a:lnTo>
                    <a:lnTo>
                      <a:pt x="10503" y="14507"/>
                    </a:lnTo>
                    <a:lnTo>
                      <a:pt x="10844" y="14361"/>
                    </a:lnTo>
                    <a:lnTo>
                      <a:pt x="11162" y="14190"/>
                    </a:lnTo>
                    <a:lnTo>
                      <a:pt x="11479" y="14019"/>
                    </a:lnTo>
                    <a:lnTo>
                      <a:pt x="11797" y="13824"/>
                    </a:lnTo>
                    <a:lnTo>
                      <a:pt x="12090" y="13604"/>
                    </a:lnTo>
                    <a:lnTo>
                      <a:pt x="12383" y="13384"/>
                    </a:lnTo>
                    <a:lnTo>
                      <a:pt x="12652" y="13140"/>
                    </a:lnTo>
                    <a:lnTo>
                      <a:pt x="12920" y="12895"/>
                    </a:lnTo>
                    <a:lnTo>
                      <a:pt x="13165" y="12627"/>
                    </a:lnTo>
                    <a:lnTo>
                      <a:pt x="13409" y="12358"/>
                    </a:lnTo>
                    <a:lnTo>
                      <a:pt x="13629" y="12065"/>
                    </a:lnTo>
                    <a:lnTo>
                      <a:pt x="13824" y="11772"/>
                    </a:lnTo>
                    <a:lnTo>
                      <a:pt x="14019" y="11479"/>
                    </a:lnTo>
                    <a:lnTo>
                      <a:pt x="14215" y="11161"/>
                    </a:lnTo>
                    <a:lnTo>
                      <a:pt x="14386" y="10820"/>
                    </a:lnTo>
                    <a:lnTo>
                      <a:pt x="14532" y="10502"/>
                    </a:lnTo>
                    <a:lnTo>
                      <a:pt x="14654" y="10160"/>
                    </a:lnTo>
                    <a:lnTo>
                      <a:pt x="14777" y="9794"/>
                    </a:lnTo>
                    <a:lnTo>
                      <a:pt x="14899" y="9452"/>
                    </a:lnTo>
                    <a:lnTo>
                      <a:pt x="14972" y="9085"/>
                    </a:lnTo>
                    <a:lnTo>
                      <a:pt x="15045" y="8695"/>
                    </a:lnTo>
                    <a:lnTo>
                      <a:pt x="15094" y="8328"/>
                    </a:lnTo>
                    <a:lnTo>
                      <a:pt x="15118" y="7938"/>
                    </a:lnTo>
                    <a:lnTo>
                      <a:pt x="15118" y="7547"/>
                    </a:lnTo>
                    <a:lnTo>
                      <a:pt x="15094" y="6936"/>
                    </a:lnTo>
                    <a:lnTo>
                      <a:pt x="15021" y="6326"/>
                    </a:lnTo>
                    <a:lnTo>
                      <a:pt x="14899" y="5740"/>
                    </a:lnTo>
                    <a:lnTo>
                      <a:pt x="14728" y="5178"/>
                    </a:lnTo>
                    <a:lnTo>
                      <a:pt x="14532" y="4616"/>
                    </a:lnTo>
                    <a:lnTo>
                      <a:pt x="14288" y="4079"/>
                    </a:lnTo>
                    <a:lnTo>
                      <a:pt x="13995" y="3590"/>
                    </a:lnTo>
                    <a:lnTo>
                      <a:pt x="13653" y="3102"/>
                    </a:lnTo>
                    <a:lnTo>
                      <a:pt x="13458" y="3053"/>
                    </a:lnTo>
                    <a:lnTo>
                      <a:pt x="12163" y="4347"/>
                    </a:lnTo>
                    <a:lnTo>
                      <a:pt x="12383" y="4689"/>
                    </a:lnTo>
                    <a:lnTo>
                      <a:pt x="12578" y="5056"/>
                    </a:lnTo>
                    <a:lnTo>
                      <a:pt x="12749" y="5446"/>
                    </a:lnTo>
                    <a:lnTo>
                      <a:pt x="12896" y="5837"/>
                    </a:lnTo>
                    <a:lnTo>
                      <a:pt x="13018" y="6252"/>
                    </a:lnTo>
                    <a:lnTo>
                      <a:pt x="13091" y="6668"/>
                    </a:lnTo>
                    <a:lnTo>
                      <a:pt x="13165" y="7107"/>
                    </a:lnTo>
                    <a:lnTo>
                      <a:pt x="13165" y="7547"/>
                    </a:lnTo>
                    <a:lnTo>
                      <a:pt x="13140" y="8133"/>
                    </a:lnTo>
                    <a:lnTo>
                      <a:pt x="13067" y="8695"/>
                    </a:lnTo>
                    <a:lnTo>
                      <a:pt x="12920" y="9208"/>
                    </a:lnTo>
                    <a:lnTo>
                      <a:pt x="12725" y="9745"/>
                    </a:lnTo>
                    <a:lnTo>
                      <a:pt x="12505" y="10233"/>
                    </a:lnTo>
                    <a:lnTo>
                      <a:pt x="12212" y="10673"/>
                    </a:lnTo>
                    <a:lnTo>
                      <a:pt x="11895" y="11113"/>
                    </a:lnTo>
                    <a:lnTo>
                      <a:pt x="11528" y="11503"/>
                    </a:lnTo>
                    <a:lnTo>
                      <a:pt x="11138" y="11870"/>
                    </a:lnTo>
                    <a:lnTo>
                      <a:pt x="10698" y="12187"/>
                    </a:lnTo>
                    <a:lnTo>
                      <a:pt x="10234" y="12480"/>
                    </a:lnTo>
                    <a:lnTo>
                      <a:pt x="9745" y="12725"/>
                    </a:lnTo>
                    <a:lnTo>
                      <a:pt x="9233" y="12895"/>
                    </a:lnTo>
                    <a:lnTo>
                      <a:pt x="8695" y="13042"/>
                    </a:lnTo>
                    <a:lnTo>
                      <a:pt x="8133" y="13140"/>
                    </a:lnTo>
                    <a:lnTo>
                      <a:pt x="7572" y="13164"/>
                    </a:lnTo>
                    <a:lnTo>
                      <a:pt x="6986" y="13140"/>
                    </a:lnTo>
                    <a:lnTo>
                      <a:pt x="6448" y="13042"/>
                    </a:lnTo>
                    <a:lnTo>
                      <a:pt x="5911" y="12895"/>
                    </a:lnTo>
                    <a:lnTo>
                      <a:pt x="5398" y="12725"/>
                    </a:lnTo>
                    <a:lnTo>
                      <a:pt x="4910" y="12480"/>
                    </a:lnTo>
                    <a:lnTo>
                      <a:pt x="4446" y="12187"/>
                    </a:lnTo>
                    <a:lnTo>
                      <a:pt x="4006" y="11870"/>
                    </a:lnTo>
                    <a:lnTo>
                      <a:pt x="3615" y="11503"/>
                    </a:lnTo>
                    <a:lnTo>
                      <a:pt x="3249" y="11113"/>
                    </a:lnTo>
                    <a:lnTo>
                      <a:pt x="2931" y="10673"/>
                    </a:lnTo>
                    <a:lnTo>
                      <a:pt x="2638" y="10233"/>
                    </a:lnTo>
                    <a:lnTo>
                      <a:pt x="2418" y="9745"/>
                    </a:lnTo>
                    <a:lnTo>
                      <a:pt x="2223" y="9208"/>
                    </a:lnTo>
                    <a:lnTo>
                      <a:pt x="2077" y="8695"/>
                    </a:lnTo>
                    <a:lnTo>
                      <a:pt x="2003" y="8133"/>
                    </a:lnTo>
                    <a:lnTo>
                      <a:pt x="1954" y="7547"/>
                    </a:lnTo>
                    <a:lnTo>
                      <a:pt x="2003" y="6985"/>
                    </a:lnTo>
                    <a:lnTo>
                      <a:pt x="2077" y="6423"/>
                    </a:lnTo>
                    <a:lnTo>
                      <a:pt x="2223" y="5886"/>
                    </a:lnTo>
                    <a:lnTo>
                      <a:pt x="2418" y="5373"/>
                    </a:lnTo>
                    <a:lnTo>
                      <a:pt x="2638" y="4885"/>
                    </a:lnTo>
                    <a:lnTo>
                      <a:pt x="2931" y="4421"/>
                    </a:lnTo>
                    <a:lnTo>
                      <a:pt x="3249" y="4005"/>
                    </a:lnTo>
                    <a:lnTo>
                      <a:pt x="3615" y="3590"/>
                    </a:lnTo>
                    <a:lnTo>
                      <a:pt x="4006" y="3224"/>
                    </a:lnTo>
                    <a:lnTo>
                      <a:pt x="4446" y="2906"/>
                    </a:lnTo>
                    <a:lnTo>
                      <a:pt x="4910" y="2638"/>
                    </a:lnTo>
                    <a:lnTo>
                      <a:pt x="5398" y="2394"/>
                    </a:lnTo>
                    <a:lnTo>
                      <a:pt x="5911" y="2198"/>
                    </a:lnTo>
                    <a:lnTo>
                      <a:pt x="6448" y="2076"/>
                    </a:lnTo>
                    <a:lnTo>
                      <a:pt x="6986" y="1978"/>
                    </a:lnTo>
                    <a:lnTo>
                      <a:pt x="7572" y="1954"/>
                    </a:lnTo>
                    <a:lnTo>
                      <a:pt x="8011" y="1978"/>
                    </a:lnTo>
                    <a:lnTo>
                      <a:pt x="8451" y="2027"/>
                    </a:lnTo>
                    <a:lnTo>
                      <a:pt x="8866" y="2100"/>
                    </a:lnTo>
                    <a:lnTo>
                      <a:pt x="9281" y="2223"/>
                    </a:lnTo>
                    <a:lnTo>
                      <a:pt x="9672" y="2369"/>
                    </a:lnTo>
                    <a:lnTo>
                      <a:pt x="10063" y="2540"/>
                    </a:lnTo>
                    <a:lnTo>
                      <a:pt x="10429" y="2735"/>
                    </a:lnTo>
                    <a:lnTo>
                      <a:pt x="10771" y="2955"/>
                    </a:lnTo>
                    <a:lnTo>
                      <a:pt x="11943" y="1807"/>
                    </a:lnTo>
                    <a:lnTo>
                      <a:pt x="11846" y="1343"/>
                    </a:lnTo>
                    <a:lnTo>
                      <a:pt x="11382" y="1026"/>
                    </a:lnTo>
                    <a:lnTo>
                      <a:pt x="10893" y="782"/>
                    </a:lnTo>
                    <a:lnTo>
                      <a:pt x="10380" y="537"/>
                    </a:lnTo>
                    <a:lnTo>
                      <a:pt x="9843" y="342"/>
                    </a:lnTo>
                    <a:lnTo>
                      <a:pt x="9306" y="195"/>
                    </a:lnTo>
                    <a:lnTo>
                      <a:pt x="8744" y="98"/>
                    </a:lnTo>
                    <a:lnTo>
                      <a:pt x="8158" y="25"/>
                    </a:lnTo>
                    <a:lnTo>
                      <a:pt x="7572" y="0"/>
                    </a:lnTo>
                    <a:close/>
                  </a:path>
                </a:pathLst>
              </a:custGeom>
              <a:solidFill>
                <a:srgbClr val="28324A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4" name="Shape 857"/>
              <p:cNvSpPr/>
              <p:nvPr/>
            </p:nvSpPr>
            <p:spPr>
              <a:xfrm>
                <a:off x="6068500" y="1771875"/>
                <a:ext cx="182575" cy="182600"/>
              </a:xfrm>
              <a:custGeom>
                <a:avLst/>
                <a:gdLst/>
                <a:ahLst/>
                <a:cxnLst/>
                <a:rect l="0" t="0" r="0" b="0"/>
                <a:pathLst>
                  <a:path w="7303" h="7304" extrusionOk="0">
                    <a:moveTo>
                      <a:pt x="3664" y="1"/>
                    </a:moveTo>
                    <a:lnTo>
                      <a:pt x="3297" y="25"/>
                    </a:lnTo>
                    <a:lnTo>
                      <a:pt x="2931" y="74"/>
                    </a:lnTo>
                    <a:lnTo>
                      <a:pt x="2565" y="147"/>
                    </a:lnTo>
                    <a:lnTo>
                      <a:pt x="2247" y="294"/>
                    </a:lnTo>
                    <a:lnTo>
                      <a:pt x="1930" y="440"/>
                    </a:lnTo>
                    <a:lnTo>
                      <a:pt x="1612" y="611"/>
                    </a:lnTo>
                    <a:lnTo>
                      <a:pt x="1344" y="831"/>
                    </a:lnTo>
                    <a:lnTo>
                      <a:pt x="1075" y="1075"/>
                    </a:lnTo>
                    <a:lnTo>
                      <a:pt x="831" y="1320"/>
                    </a:lnTo>
                    <a:lnTo>
                      <a:pt x="635" y="1613"/>
                    </a:lnTo>
                    <a:lnTo>
                      <a:pt x="440" y="1906"/>
                    </a:lnTo>
                    <a:lnTo>
                      <a:pt x="293" y="2223"/>
                    </a:lnTo>
                    <a:lnTo>
                      <a:pt x="171" y="2565"/>
                    </a:lnTo>
                    <a:lnTo>
                      <a:pt x="74" y="2907"/>
                    </a:lnTo>
                    <a:lnTo>
                      <a:pt x="25" y="3273"/>
                    </a:lnTo>
                    <a:lnTo>
                      <a:pt x="0" y="3640"/>
                    </a:lnTo>
                    <a:lnTo>
                      <a:pt x="25" y="4031"/>
                    </a:lnTo>
                    <a:lnTo>
                      <a:pt x="74" y="4373"/>
                    </a:lnTo>
                    <a:lnTo>
                      <a:pt x="171" y="4739"/>
                    </a:lnTo>
                    <a:lnTo>
                      <a:pt x="293" y="5081"/>
                    </a:lnTo>
                    <a:lnTo>
                      <a:pt x="440" y="5398"/>
                    </a:lnTo>
                    <a:lnTo>
                      <a:pt x="635" y="5691"/>
                    </a:lnTo>
                    <a:lnTo>
                      <a:pt x="831" y="5960"/>
                    </a:lnTo>
                    <a:lnTo>
                      <a:pt x="1075" y="6229"/>
                    </a:lnTo>
                    <a:lnTo>
                      <a:pt x="1344" y="6473"/>
                    </a:lnTo>
                    <a:lnTo>
                      <a:pt x="1612" y="6668"/>
                    </a:lnTo>
                    <a:lnTo>
                      <a:pt x="1930" y="6864"/>
                    </a:lnTo>
                    <a:lnTo>
                      <a:pt x="2247" y="7010"/>
                    </a:lnTo>
                    <a:lnTo>
                      <a:pt x="2565" y="7132"/>
                    </a:lnTo>
                    <a:lnTo>
                      <a:pt x="2931" y="7230"/>
                    </a:lnTo>
                    <a:lnTo>
                      <a:pt x="3297" y="7279"/>
                    </a:lnTo>
                    <a:lnTo>
                      <a:pt x="3664" y="7303"/>
                    </a:lnTo>
                    <a:lnTo>
                      <a:pt x="4030" y="7279"/>
                    </a:lnTo>
                    <a:lnTo>
                      <a:pt x="4396" y="7230"/>
                    </a:lnTo>
                    <a:lnTo>
                      <a:pt x="4738" y="7132"/>
                    </a:lnTo>
                    <a:lnTo>
                      <a:pt x="5080" y="7010"/>
                    </a:lnTo>
                    <a:lnTo>
                      <a:pt x="5398" y="6864"/>
                    </a:lnTo>
                    <a:lnTo>
                      <a:pt x="5691" y="6668"/>
                    </a:lnTo>
                    <a:lnTo>
                      <a:pt x="5984" y="6473"/>
                    </a:lnTo>
                    <a:lnTo>
                      <a:pt x="6253" y="6229"/>
                    </a:lnTo>
                    <a:lnTo>
                      <a:pt x="6472" y="5960"/>
                    </a:lnTo>
                    <a:lnTo>
                      <a:pt x="6692" y="5691"/>
                    </a:lnTo>
                    <a:lnTo>
                      <a:pt x="6863" y="5398"/>
                    </a:lnTo>
                    <a:lnTo>
                      <a:pt x="7034" y="5081"/>
                    </a:lnTo>
                    <a:lnTo>
                      <a:pt x="7156" y="4739"/>
                    </a:lnTo>
                    <a:lnTo>
                      <a:pt x="7230" y="4373"/>
                    </a:lnTo>
                    <a:lnTo>
                      <a:pt x="7303" y="4031"/>
                    </a:lnTo>
                    <a:lnTo>
                      <a:pt x="7303" y="3640"/>
                    </a:lnTo>
                    <a:lnTo>
                      <a:pt x="7303" y="3396"/>
                    </a:lnTo>
                    <a:lnTo>
                      <a:pt x="7278" y="3176"/>
                    </a:lnTo>
                    <a:lnTo>
                      <a:pt x="7254" y="2932"/>
                    </a:lnTo>
                    <a:lnTo>
                      <a:pt x="7181" y="2712"/>
                    </a:lnTo>
                    <a:lnTo>
                      <a:pt x="7132" y="2492"/>
                    </a:lnTo>
                    <a:lnTo>
                      <a:pt x="7034" y="2272"/>
                    </a:lnTo>
                    <a:lnTo>
                      <a:pt x="6839" y="1857"/>
                    </a:lnTo>
                    <a:lnTo>
                      <a:pt x="5325" y="3347"/>
                    </a:lnTo>
                    <a:lnTo>
                      <a:pt x="5349" y="3640"/>
                    </a:lnTo>
                    <a:lnTo>
                      <a:pt x="5349" y="3811"/>
                    </a:lnTo>
                    <a:lnTo>
                      <a:pt x="5325" y="3982"/>
                    </a:lnTo>
                    <a:lnTo>
                      <a:pt x="5276" y="4153"/>
                    </a:lnTo>
                    <a:lnTo>
                      <a:pt x="5227" y="4299"/>
                    </a:lnTo>
                    <a:lnTo>
                      <a:pt x="5154" y="4446"/>
                    </a:lnTo>
                    <a:lnTo>
                      <a:pt x="5080" y="4592"/>
                    </a:lnTo>
                    <a:lnTo>
                      <a:pt x="4983" y="4739"/>
                    </a:lnTo>
                    <a:lnTo>
                      <a:pt x="4860" y="4861"/>
                    </a:lnTo>
                    <a:lnTo>
                      <a:pt x="4738" y="4959"/>
                    </a:lnTo>
                    <a:lnTo>
                      <a:pt x="4616" y="5056"/>
                    </a:lnTo>
                    <a:lnTo>
                      <a:pt x="4470" y="5154"/>
                    </a:lnTo>
                    <a:lnTo>
                      <a:pt x="4323" y="5203"/>
                    </a:lnTo>
                    <a:lnTo>
                      <a:pt x="4177" y="5276"/>
                    </a:lnTo>
                    <a:lnTo>
                      <a:pt x="4006" y="5301"/>
                    </a:lnTo>
                    <a:lnTo>
                      <a:pt x="3835" y="5349"/>
                    </a:lnTo>
                    <a:lnTo>
                      <a:pt x="3493" y="5349"/>
                    </a:lnTo>
                    <a:lnTo>
                      <a:pt x="3322" y="5301"/>
                    </a:lnTo>
                    <a:lnTo>
                      <a:pt x="3151" y="5276"/>
                    </a:lnTo>
                    <a:lnTo>
                      <a:pt x="3004" y="5203"/>
                    </a:lnTo>
                    <a:lnTo>
                      <a:pt x="2858" y="5154"/>
                    </a:lnTo>
                    <a:lnTo>
                      <a:pt x="2711" y="5056"/>
                    </a:lnTo>
                    <a:lnTo>
                      <a:pt x="2589" y="4959"/>
                    </a:lnTo>
                    <a:lnTo>
                      <a:pt x="2467" y="4861"/>
                    </a:lnTo>
                    <a:lnTo>
                      <a:pt x="2345" y="4739"/>
                    </a:lnTo>
                    <a:lnTo>
                      <a:pt x="2247" y="4592"/>
                    </a:lnTo>
                    <a:lnTo>
                      <a:pt x="2174" y="4446"/>
                    </a:lnTo>
                    <a:lnTo>
                      <a:pt x="2101" y="4299"/>
                    </a:lnTo>
                    <a:lnTo>
                      <a:pt x="2027" y="4153"/>
                    </a:lnTo>
                    <a:lnTo>
                      <a:pt x="2003" y="3982"/>
                    </a:lnTo>
                    <a:lnTo>
                      <a:pt x="1979" y="3811"/>
                    </a:lnTo>
                    <a:lnTo>
                      <a:pt x="1954" y="3640"/>
                    </a:lnTo>
                    <a:lnTo>
                      <a:pt x="1979" y="3469"/>
                    </a:lnTo>
                    <a:lnTo>
                      <a:pt x="2003" y="3298"/>
                    </a:lnTo>
                    <a:lnTo>
                      <a:pt x="2027" y="3151"/>
                    </a:lnTo>
                    <a:lnTo>
                      <a:pt x="2101" y="2980"/>
                    </a:lnTo>
                    <a:lnTo>
                      <a:pt x="2174" y="2834"/>
                    </a:lnTo>
                    <a:lnTo>
                      <a:pt x="2247" y="2687"/>
                    </a:lnTo>
                    <a:lnTo>
                      <a:pt x="2345" y="2565"/>
                    </a:lnTo>
                    <a:lnTo>
                      <a:pt x="2467" y="2443"/>
                    </a:lnTo>
                    <a:lnTo>
                      <a:pt x="2589" y="2345"/>
                    </a:lnTo>
                    <a:lnTo>
                      <a:pt x="2711" y="2248"/>
                    </a:lnTo>
                    <a:lnTo>
                      <a:pt x="2858" y="2150"/>
                    </a:lnTo>
                    <a:lnTo>
                      <a:pt x="3004" y="2077"/>
                    </a:lnTo>
                    <a:lnTo>
                      <a:pt x="3151" y="2028"/>
                    </a:lnTo>
                    <a:lnTo>
                      <a:pt x="3322" y="1979"/>
                    </a:lnTo>
                    <a:lnTo>
                      <a:pt x="3493" y="1955"/>
                    </a:lnTo>
                    <a:lnTo>
                      <a:pt x="3664" y="1955"/>
                    </a:lnTo>
                    <a:lnTo>
                      <a:pt x="3957" y="1979"/>
                    </a:lnTo>
                    <a:lnTo>
                      <a:pt x="5447" y="465"/>
                    </a:lnTo>
                    <a:lnTo>
                      <a:pt x="5056" y="269"/>
                    </a:lnTo>
                    <a:lnTo>
                      <a:pt x="4836" y="196"/>
                    </a:lnTo>
                    <a:lnTo>
                      <a:pt x="4616" y="123"/>
                    </a:lnTo>
                    <a:lnTo>
                      <a:pt x="4372" y="74"/>
                    </a:lnTo>
                    <a:lnTo>
                      <a:pt x="4152" y="25"/>
                    </a:lnTo>
                    <a:lnTo>
                      <a:pt x="3908" y="1"/>
                    </a:lnTo>
                    <a:close/>
                  </a:path>
                </a:pathLst>
              </a:custGeom>
              <a:solidFill>
                <a:srgbClr val="28324A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5" name="Shape 858"/>
              <p:cNvSpPr/>
              <p:nvPr/>
            </p:nvSpPr>
            <p:spPr>
              <a:xfrm>
                <a:off x="5981175" y="2005125"/>
                <a:ext cx="75125" cy="70850"/>
              </a:xfrm>
              <a:custGeom>
                <a:avLst/>
                <a:gdLst/>
                <a:ahLst/>
                <a:cxnLst/>
                <a:rect l="0" t="0" r="0" b="0"/>
                <a:pathLst>
                  <a:path w="3005" h="2834" extrusionOk="0">
                    <a:moveTo>
                      <a:pt x="1466" y="0"/>
                    </a:moveTo>
                    <a:lnTo>
                      <a:pt x="294" y="1173"/>
                    </a:lnTo>
                    <a:lnTo>
                      <a:pt x="172" y="1319"/>
                    </a:lnTo>
                    <a:lnTo>
                      <a:pt x="74" y="1490"/>
                    </a:lnTo>
                    <a:lnTo>
                      <a:pt x="25" y="1661"/>
                    </a:lnTo>
                    <a:lnTo>
                      <a:pt x="1" y="1857"/>
                    </a:lnTo>
                    <a:lnTo>
                      <a:pt x="25" y="2052"/>
                    </a:lnTo>
                    <a:lnTo>
                      <a:pt x="74" y="2223"/>
                    </a:lnTo>
                    <a:lnTo>
                      <a:pt x="172" y="2394"/>
                    </a:lnTo>
                    <a:lnTo>
                      <a:pt x="294" y="2540"/>
                    </a:lnTo>
                    <a:lnTo>
                      <a:pt x="440" y="2663"/>
                    </a:lnTo>
                    <a:lnTo>
                      <a:pt x="611" y="2760"/>
                    </a:lnTo>
                    <a:lnTo>
                      <a:pt x="807" y="2809"/>
                    </a:lnTo>
                    <a:lnTo>
                      <a:pt x="978" y="2833"/>
                    </a:lnTo>
                    <a:lnTo>
                      <a:pt x="1173" y="2809"/>
                    </a:lnTo>
                    <a:lnTo>
                      <a:pt x="1344" y="2760"/>
                    </a:lnTo>
                    <a:lnTo>
                      <a:pt x="1515" y="2663"/>
                    </a:lnTo>
                    <a:lnTo>
                      <a:pt x="1686" y="2540"/>
                    </a:lnTo>
                    <a:lnTo>
                      <a:pt x="2858" y="1368"/>
                    </a:lnTo>
                    <a:lnTo>
                      <a:pt x="3005" y="1197"/>
                    </a:lnTo>
                    <a:lnTo>
                      <a:pt x="2590" y="928"/>
                    </a:lnTo>
                    <a:lnTo>
                      <a:pt x="2199" y="635"/>
                    </a:lnTo>
                    <a:lnTo>
                      <a:pt x="1808" y="342"/>
                    </a:lnTo>
                    <a:lnTo>
                      <a:pt x="1466" y="0"/>
                    </a:lnTo>
                    <a:close/>
                  </a:path>
                </a:pathLst>
              </a:custGeom>
              <a:solidFill>
                <a:srgbClr val="28324A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" name="Shape 859"/>
              <p:cNvSpPr/>
              <p:nvPr/>
            </p:nvSpPr>
            <p:spPr>
              <a:xfrm>
                <a:off x="6263875" y="2005125"/>
                <a:ext cx="74525" cy="70850"/>
              </a:xfrm>
              <a:custGeom>
                <a:avLst/>
                <a:gdLst/>
                <a:ahLst/>
                <a:cxnLst/>
                <a:rect l="0" t="0" r="0" b="0"/>
                <a:pathLst>
                  <a:path w="2981" h="2834" extrusionOk="0">
                    <a:moveTo>
                      <a:pt x="1539" y="0"/>
                    </a:moveTo>
                    <a:lnTo>
                      <a:pt x="1173" y="342"/>
                    </a:lnTo>
                    <a:lnTo>
                      <a:pt x="807" y="635"/>
                    </a:lnTo>
                    <a:lnTo>
                      <a:pt x="416" y="928"/>
                    </a:lnTo>
                    <a:lnTo>
                      <a:pt x="1" y="1197"/>
                    </a:lnTo>
                    <a:lnTo>
                      <a:pt x="123" y="1368"/>
                    </a:lnTo>
                    <a:lnTo>
                      <a:pt x="1319" y="2540"/>
                    </a:lnTo>
                    <a:lnTo>
                      <a:pt x="1466" y="2663"/>
                    </a:lnTo>
                    <a:lnTo>
                      <a:pt x="1637" y="2760"/>
                    </a:lnTo>
                    <a:lnTo>
                      <a:pt x="1832" y="2809"/>
                    </a:lnTo>
                    <a:lnTo>
                      <a:pt x="2003" y="2833"/>
                    </a:lnTo>
                    <a:lnTo>
                      <a:pt x="2199" y="2809"/>
                    </a:lnTo>
                    <a:lnTo>
                      <a:pt x="2370" y="2760"/>
                    </a:lnTo>
                    <a:lnTo>
                      <a:pt x="2541" y="2663"/>
                    </a:lnTo>
                    <a:lnTo>
                      <a:pt x="2712" y="2540"/>
                    </a:lnTo>
                    <a:lnTo>
                      <a:pt x="2834" y="2394"/>
                    </a:lnTo>
                    <a:lnTo>
                      <a:pt x="2931" y="2223"/>
                    </a:lnTo>
                    <a:lnTo>
                      <a:pt x="2980" y="2052"/>
                    </a:lnTo>
                    <a:lnTo>
                      <a:pt x="2980" y="1857"/>
                    </a:lnTo>
                    <a:lnTo>
                      <a:pt x="2980" y="1661"/>
                    </a:lnTo>
                    <a:lnTo>
                      <a:pt x="2931" y="1490"/>
                    </a:lnTo>
                    <a:lnTo>
                      <a:pt x="2834" y="1319"/>
                    </a:lnTo>
                    <a:lnTo>
                      <a:pt x="2712" y="1173"/>
                    </a:lnTo>
                    <a:lnTo>
                      <a:pt x="1539" y="0"/>
                    </a:lnTo>
                    <a:close/>
                  </a:path>
                </a:pathLst>
              </a:custGeom>
              <a:solidFill>
                <a:srgbClr val="28324A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" name="Shape 860"/>
              <p:cNvSpPr/>
              <p:nvPr/>
            </p:nvSpPr>
            <p:spPr>
              <a:xfrm>
                <a:off x="6147875" y="1619250"/>
                <a:ext cx="251575" cy="255850"/>
              </a:xfrm>
              <a:custGeom>
                <a:avLst/>
                <a:gdLst/>
                <a:ahLst/>
                <a:cxnLst/>
                <a:rect l="0" t="0" r="0" b="0"/>
                <a:pathLst>
                  <a:path w="10063" h="10234" extrusionOk="0">
                    <a:moveTo>
                      <a:pt x="7352" y="0"/>
                    </a:moveTo>
                    <a:lnTo>
                      <a:pt x="7254" y="24"/>
                    </a:lnTo>
                    <a:lnTo>
                      <a:pt x="7181" y="73"/>
                    </a:lnTo>
                    <a:lnTo>
                      <a:pt x="7083" y="147"/>
                    </a:lnTo>
                    <a:lnTo>
                      <a:pt x="5447" y="1758"/>
                    </a:lnTo>
                    <a:lnTo>
                      <a:pt x="5373" y="1856"/>
                    </a:lnTo>
                    <a:lnTo>
                      <a:pt x="5300" y="1978"/>
                    </a:lnTo>
                    <a:lnTo>
                      <a:pt x="5227" y="2125"/>
                    </a:lnTo>
                    <a:lnTo>
                      <a:pt x="5178" y="2247"/>
                    </a:lnTo>
                    <a:lnTo>
                      <a:pt x="5154" y="2393"/>
                    </a:lnTo>
                    <a:lnTo>
                      <a:pt x="5129" y="2540"/>
                    </a:lnTo>
                    <a:lnTo>
                      <a:pt x="5129" y="2687"/>
                    </a:lnTo>
                    <a:lnTo>
                      <a:pt x="5129" y="2809"/>
                    </a:lnTo>
                    <a:lnTo>
                      <a:pt x="5349" y="3981"/>
                    </a:lnTo>
                    <a:lnTo>
                      <a:pt x="5398" y="4152"/>
                    </a:lnTo>
                    <a:lnTo>
                      <a:pt x="147" y="9403"/>
                    </a:lnTo>
                    <a:lnTo>
                      <a:pt x="74" y="9476"/>
                    </a:lnTo>
                    <a:lnTo>
                      <a:pt x="25" y="9574"/>
                    </a:lnTo>
                    <a:lnTo>
                      <a:pt x="0" y="9672"/>
                    </a:lnTo>
                    <a:lnTo>
                      <a:pt x="0" y="9745"/>
                    </a:lnTo>
                    <a:lnTo>
                      <a:pt x="0" y="9843"/>
                    </a:lnTo>
                    <a:lnTo>
                      <a:pt x="25" y="9940"/>
                    </a:lnTo>
                    <a:lnTo>
                      <a:pt x="74" y="10013"/>
                    </a:lnTo>
                    <a:lnTo>
                      <a:pt x="147" y="10087"/>
                    </a:lnTo>
                    <a:lnTo>
                      <a:pt x="220" y="10160"/>
                    </a:lnTo>
                    <a:lnTo>
                      <a:pt x="293" y="10209"/>
                    </a:lnTo>
                    <a:lnTo>
                      <a:pt x="391" y="10233"/>
                    </a:lnTo>
                    <a:lnTo>
                      <a:pt x="586" y="10233"/>
                    </a:lnTo>
                    <a:lnTo>
                      <a:pt x="660" y="10209"/>
                    </a:lnTo>
                    <a:lnTo>
                      <a:pt x="757" y="10160"/>
                    </a:lnTo>
                    <a:lnTo>
                      <a:pt x="831" y="10087"/>
                    </a:lnTo>
                    <a:lnTo>
                      <a:pt x="6204" y="4738"/>
                    </a:lnTo>
                    <a:lnTo>
                      <a:pt x="7254" y="4909"/>
                    </a:lnTo>
                    <a:lnTo>
                      <a:pt x="7376" y="4933"/>
                    </a:lnTo>
                    <a:lnTo>
                      <a:pt x="7523" y="4933"/>
                    </a:lnTo>
                    <a:lnTo>
                      <a:pt x="7645" y="4909"/>
                    </a:lnTo>
                    <a:lnTo>
                      <a:pt x="7791" y="4860"/>
                    </a:lnTo>
                    <a:lnTo>
                      <a:pt x="7938" y="4811"/>
                    </a:lnTo>
                    <a:lnTo>
                      <a:pt x="8060" y="4763"/>
                    </a:lnTo>
                    <a:lnTo>
                      <a:pt x="8182" y="4689"/>
                    </a:lnTo>
                    <a:lnTo>
                      <a:pt x="8280" y="4592"/>
                    </a:lnTo>
                    <a:lnTo>
                      <a:pt x="9916" y="2955"/>
                    </a:lnTo>
                    <a:lnTo>
                      <a:pt x="9989" y="2882"/>
                    </a:lnTo>
                    <a:lnTo>
                      <a:pt x="10038" y="2784"/>
                    </a:lnTo>
                    <a:lnTo>
                      <a:pt x="10063" y="2711"/>
                    </a:lnTo>
                    <a:lnTo>
                      <a:pt x="10038" y="2613"/>
                    </a:lnTo>
                    <a:lnTo>
                      <a:pt x="10014" y="2564"/>
                    </a:lnTo>
                    <a:lnTo>
                      <a:pt x="9940" y="2491"/>
                    </a:lnTo>
                    <a:lnTo>
                      <a:pt x="9843" y="2442"/>
                    </a:lnTo>
                    <a:lnTo>
                      <a:pt x="9745" y="2418"/>
                    </a:lnTo>
                    <a:lnTo>
                      <a:pt x="8695" y="2223"/>
                    </a:lnTo>
                    <a:lnTo>
                      <a:pt x="9721" y="1197"/>
                    </a:lnTo>
                    <a:lnTo>
                      <a:pt x="9794" y="1123"/>
                    </a:lnTo>
                    <a:lnTo>
                      <a:pt x="9843" y="1026"/>
                    </a:lnTo>
                    <a:lnTo>
                      <a:pt x="9867" y="953"/>
                    </a:lnTo>
                    <a:lnTo>
                      <a:pt x="9867" y="855"/>
                    </a:lnTo>
                    <a:lnTo>
                      <a:pt x="9867" y="757"/>
                    </a:lnTo>
                    <a:lnTo>
                      <a:pt x="9843" y="659"/>
                    </a:lnTo>
                    <a:lnTo>
                      <a:pt x="9794" y="586"/>
                    </a:lnTo>
                    <a:lnTo>
                      <a:pt x="9721" y="513"/>
                    </a:lnTo>
                    <a:lnTo>
                      <a:pt x="9647" y="440"/>
                    </a:lnTo>
                    <a:lnTo>
                      <a:pt x="9574" y="391"/>
                    </a:lnTo>
                    <a:lnTo>
                      <a:pt x="9476" y="366"/>
                    </a:lnTo>
                    <a:lnTo>
                      <a:pt x="9281" y="366"/>
                    </a:lnTo>
                    <a:lnTo>
                      <a:pt x="9208" y="391"/>
                    </a:lnTo>
                    <a:lnTo>
                      <a:pt x="9110" y="440"/>
                    </a:lnTo>
                    <a:lnTo>
                      <a:pt x="9037" y="513"/>
                    </a:lnTo>
                    <a:lnTo>
                      <a:pt x="7889" y="1661"/>
                    </a:lnTo>
                    <a:lnTo>
                      <a:pt x="7840" y="1490"/>
                    </a:lnTo>
                    <a:lnTo>
                      <a:pt x="7620" y="318"/>
                    </a:lnTo>
                    <a:lnTo>
                      <a:pt x="7596" y="195"/>
                    </a:lnTo>
                    <a:lnTo>
                      <a:pt x="7547" y="98"/>
                    </a:lnTo>
                    <a:lnTo>
                      <a:pt x="7498" y="49"/>
                    </a:lnTo>
                    <a:lnTo>
                      <a:pt x="7425" y="0"/>
                    </a:lnTo>
                    <a:close/>
                  </a:path>
                </a:pathLst>
              </a:custGeom>
              <a:solidFill>
                <a:srgbClr val="28324A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21" name="Shape 888"/>
            <p:cNvGrpSpPr/>
            <p:nvPr/>
          </p:nvGrpSpPr>
          <p:grpSpPr>
            <a:xfrm>
              <a:off x="3963652" y="5328470"/>
              <a:ext cx="215437" cy="351203"/>
              <a:chOff x="6730350" y="2315900"/>
              <a:chExt cx="257700" cy="420100"/>
            </a:xfrm>
          </p:grpSpPr>
          <p:sp>
            <p:nvSpPr>
              <p:cNvPr id="22" name="Shape 889"/>
              <p:cNvSpPr/>
              <p:nvPr/>
            </p:nvSpPr>
            <p:spPr>
              <a:xfrm>
                <a:off x="6807900" y="2671250"/>
                <a:ext cx="102600" cy="22625"/>
              </a:xfrm>
              <a:custGeom>
                <a:avLst/>
                <a:gdLst/>
                <a:ahLst/>
                <a:cxnLst/>
                <a:rect l="0" t="0" r="0" b="0"/>
                <a:pathLst>
                  <a:path w="4104" h="905" extrusionOk="0">
                    <a:moveTo>
                      <a:pt x="1" y="1"/>
                    </a:moveTo>
                    <a:lnTo>
                      <a:pt x="1" y="905"/>
                    </a:lnTo>
                    <a:lnTo>
                      <a:pt x="4104" y="905"/>
                    </a:lnTo>
                    <a:lnTo>
                      <a:pt x="4104" y="1"/>
                    </a:lnTo>
                    <a:close/>
                  </a:path>
                </a:pathLst>
              </a:custGeom>
              <a:solidFill>
                <a:srgbClr val="28324A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" name="Shape 890"/>
              <p:cNvSpPr/>
              <p:nvPr/>
            </p:nvSpPr>
            <p:spPr>
              <a:xfrm>
                <a:off x="6807900" y="2636450"/>
                <a:ext cx="102600" cy="22625"/>
              </a:xfrm>
              <a:custGeom>
                <a:avLst/>
                <a:gdLst/>
                <a:ahLst/>
                <a:cxnLst/>
                <a:rect l="0" t="0" r="0" b="0"/>
                <a:pathLst>
                  <a:path w="4104" h="905" extrusionOk="0">
                    <a:moveTo>
                      <a:pt x="1" y="1"/>
                    </a:moveTo>
                    <a:lnTo>
                      <a:pt x="1" y="905"/>
                    </a:lnTo>
                    <a:lnTo>
                      <a:pt x="4104" y="905"/>
                    </a:lnTo>
                    <a:lnTo>
                      <a:pt x="4104" y="1"/>
                    </a:lnTo>
                    <a:close/>
                  </a:path>
                </a:pathLst>
              </a:custGeom>
              <a:solidFill>
                <a:srgbClr val="28324A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5" name="Shape 891"/>
              <p:cNvSpPr/>
              <p:nvPr/>
            </p:nvSpPr>
            <p:spPr>
              <a:xfrm>
                <a:off x="6807900" y="2706075"/>
                <a:ext cx="102600" cy="29925"/>
              </a:xfrm>
              <a:custGeom>
                <a:avLst/>
                <a:gdLst/>
                <a:ahLst/>
                <a:cxnLst/>
                <a:rect l="0" t="0" r="0" b="0"/>
                <a:pathLst>
                  <a:path w="4104" h="1197" extrusionOk="0">
                    <a:moveTo>
                      <a:pt x="1" y="0"/>
                    </a:moveTo>
                    <a:lnTo>
                      <a:pt x="1" y="171"/>
                    </a:lnTo>
                    <a:lnTo>
                      <a:pt x="25" y="318"/>
                    </a:lnTo>
                    <a:lnTo>
                      <a:pt x="98" y="464"/>
                    </a:lnTo>
                    <a:lnTo>
                      <a:pt x="196" y="586"/>
                    </a:lnTo>
                    <a:lnTo>
                      <a:pt x="343" y="660"/>
                    </a:lnTo>
                    <a:lnTo>
                      <a:pt x="1881" y="1172"/>
                    </a:lnTo>
                    <a:lnTo>
                      <a:pt x="2052" y="1197"/>
                    </a:lnTo>
                    <a:lnTo>
                      <a:pt x="2223" y="1172"/>
                    </a:lnTo>
                    <a:lnTo>
                      <a:pt x="3762" y="660"/>
                    </a:lnTo>
                    <a:lnTo>
                      <a:pt x="3908" y="586"/>
                    </a:lnTo>
                    <a:lnTo>
                      <a:pt x="4006" y="464"/>
                    </a:lnTo>
                    <a:lnTo>
                      <a:pt x="4079" y="318"/>
                    </a:lnTo>
                    <a:lnTo>
                      <a:pt x="4104" y="171"/>
                    </a:lnTo>
                    <a:lnTo>
                      <a:pt x="4104" y="0"/>
                    </a:lnTo>
                    <a:close/>
                  </a:path>
                </a:pathLst>
              </a:custGeom>
              <a:solidFill>
                <a:srgbClr val="28324A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6" name="Shape 892"/>
              <p:cNvSpPr/>
              <p:nvPr/>
            </p:nvSpPr>
            <p:spPr>
              <a:xfrm>
                <a:off x="6811575" y="2463675"/>
                <a:ext cx="95275" cy="160600"/>
              </a:xfrm>
              <a:custGeom>
                <a:avLst/>
                <a:gdLst/>
                <a:ahLst/>
                <a:cxnLst/>
                <a:rect l="0" t="0" r="0" b="0"/>
                <a:pathLst>
                  <a:path w="3811" h="6424" extrusionOk="0">
                    <a:moveTo>
                      <a:pt x="1905" y="0"/>
                    </a:moveTo>
                    <a:lnTo>
                      <a:pt x="928" y="831"/>
                    </a:lnTo>
                    <a:lnTo>
                      <a:pt x="855" y="879"/>
                    </a:lnTo>
                    <a:lnTo>
                      <a:pt x="782" y="904"/>
                    </a:lnTo>
                    <a:lnTo>
                      <a:pt x="684" y="879"/>
                    </a:lnTo>
                    <a:lnTo>
                      <a:pt x="611" y="831"/>
                    </a:lnTo>
                    <a:lnTo>
                      <a:pt x="0" y="318"/>
                    </a:lnTo>
                    <a:lnTo>
                      <a:pt x="1319" y="6423"/>
                    </a:lnTo>
                    <a:lnTo>
                      <a:pt x="2491" y="6423"/>
                    </a:lnTo>
                    <a:lnTo>
                      <a:pt x="3810" y="318"/>
                    </a:lnTo>
                    <a:lnTo>
                      <a:pt x="3200" y="831"/>
                    </a:lnTo>
                    <a:lnTo>
                      <a:pt x="3126" y="879"/>
                    </a:lnTo>
                    <a:lnTo>
                      <a:pt x="3029" y="904"/>
                    </a:lnTo>
                    <a:lnTo>
                      <a:pt x="2955" y="879"/>
                    </a:lnTo>
                    <a:lnTo>
                      <a:pt x="2882" y="831"/>
                    </a:lnTo>
                    <a:lnTo>
                      <a:pt x="1905" y="0"/>
                    </a:lnTo>
                    <a:close/>
                  </a:path>
                </a:pathLst>
              </a:custGeom>
              <a:solidFill>
                <a:srgbClr val="28324A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7" name="Shape 893"/>
              <p:cNvSpPr/>
              <p:nvPr/>
            </p:nvSpPr>
            <p:spPr>
              <a:xfrm>
                <a:off x="6730350" y="2315900"/>
                <a:ext cx="257700" cy="308375"/>
              </a:xfrm>
              <a:custGeom>
                <a:avLst/>
                <a:gdLst/>
                <a:ahLst/>
                <a:cxnLst/>
                <a:rect l="0" t="0" r="0" b="0"/>
                <a:pathLst>
                  <a:path w="10308" h="12335" extrusionOk="0">
                    <a:moveTo>
                      <a:pt x="5154" y="1"/>
                    </a:moveTo>
                    <a:lnTo>
                      <a:pt x="4617" y="25"/>
                    </a:lnTo>
                    <a:lnTo>
                      <a:pt x="4128" y="98"/>
                    </a:lnTo>
                    <a:lnTo>
                      <a:pt x="3615" y="245"/>
                    </a:lnTo>
                    <a:lnTo>
                      <a:pt x="3151" y="416"/>
                    </a:lnTo>
                    <a:lnTo>
                      <a:pt x="2712" y="636"/>
                    </a:lnTo>
                    <a:lnTo>
                      <a:pt x="2272" y="880"/>
                    </a:lnTo>
                    <a:lnTo>
                      <a:pt x="1881" y="1173"/>
                    </a:lnTo>
                    <a:lnTo>
                      <a:pt x="1515" y="1515"/>
                    </a:lnTo>
                    <a:lnTo>
                      <a:pt x="1198" y="1881"/>
                    </a:lnTo>
                    <a:lnTo>
                      <a:pt x="880" y="2272"/>
                    </a:lnTo>
                    <a:lnTo>
                      <a:pt x="636" y="2687"/>
                    </a:lnTo>
                    <a:lnTo>
                      <a:pt x="416" y="3151"/>
                    </a:lnTo>
                    <a:lnTo>
                      <a:pt x="245" y="3615"/>
                    </a:lnTo>
                    <a:lnTo>
                      <a:pt x="123" y="4104"/>
                    </a:lnTo>
                    <a:lnTo>
                      <a:pt x="50" y="4617"/>
                    </a:lnTo>
                    <a:lnTo>
                      <a:pt x="1" y="5154"/>
                    </a:lnTo>
                    <a:lnTo>
                      <a:pt x="25" y="5423"/>
                    </a:lnTo>
                    <a:lnTo>
                      <a:pt x="50" y="5691"/>
                    </a:lnTo>
                    <a:lnTo>
                      <a:pt x="123" y="6204"/>
                    </a:lnTo>
                    <a:lnTo>
                      <a:pt x="245" y="6693"/>
                    </a:lnTo>
                    <a:lnTo>
                      <a:pt x="416" y="7132"/>
                    </a:lnTo>
                    <a:lnTo>
                      <a:pt x="636" y="7572"/>
                    </a:lnTo>
                    <a:lnTo>
                      <a:pt x="856" y="7963"/>
                    </a:lnTo>
                    <a:lnTo>
                      <a:pt x="1100" y="8353"/>
                    </a:lnTo>
                    <a:lnTo>
                      <a:pt x="1369" y="8744"/>
                    </a:lnTo>
                    <a:lnTo>
                      <a:pt x="1906" y="9526"/>
                    </a:lnTo>
                    <a:lnTo>
                      <a:pt x="2150" y="9941"/>
                    </a:lnTo>
                    <a:lnTo>
                      <a:pt x="2394" y="10356"/>
                    </a:lnTo>
                    <a:lnTo>
                      <a:pt x="2614" y="10796"/>
                    </a:lnTo>
                    <a:lnTo>
                      <a:pt x="2810" y="11284"/>
                    </a:lnTo>
                    <a:lnTo>
                      <a:pt x="2980" y="11797"/>
                    </a:lnTo>
                    <a:lnTo>
                      <a:pt x="3103" y="12334"/>
                    </a:lnTo>
                    <a:lnTo>
                      <a:pt x="4079" y="12334"/>
                    </a:lnTo>
                    <a:lnTo>
                      <a:pt x="3249" y="8500"/>
                    </a:lnTo>
                    <a:lnTo>
                      <a:pt x="2663" y="5642"/>
                    </a:lnTo>
                    <a:lnTo>
                      <a:pt x="2663" y="5520"/>
                    </a:lnTo>
                    <a:lnTo>
                      <a:pt x="2712" y="5423"/>
                    </a:lnTo>
                    <a:lnTo>
                      <a:pt x="2785" y="5374"/>
                    </a:lnTo>
                    <a:lnTo>
                      <a:pt x="2883" y="5349"/>
                    </a:lnTo>
                    <a:lnTo>
                      <a:pt x="2956" y="5349"/>
                    </a:lnTo>
                    <a:lnTo>
                      <a:pt x="3054" y="5398"/>
                    </a:lnTo>
                    <a:lnTo>
                      <a:pt x="4031" y="6253"/>
                    </a:lnTo>
                    <a:lnTo>
                      <a:pt x="4983" y="5398"/>
                    </a:lnTo>
                    <a:lnTo>
                      <a:pt x="5081" y="5349"/>
                    </a:lnTo>
                    <a:lnTo>
                      <a:pt x="5227" y="5349"/>
                    </a:lnTo>
                    <a:lnTo>
                      <a:pt x="5325" y="5398"/>
                    </a:lnTo>
                    <a:lnTo>
                      <a:pt x="6278" y="6253"/>
                    </a:lnTo>
                    <a:lnTo>
                      <a:pt x="7254" y="5398"/>
                    </a:lnTo>
                    <a:lnTo>
                      <a:pt x="7352" y="5349"/>
                    </a:lnTo>
                    <a:lnTo>
                      <a:pt x="7425" y="5349"/>
                    </a:lnTo>
                    <a:lnTo>
                      <a:pt x="7523" y="5374"/>
                    </a:lnTo>
                    <a:lnTo>
                      <a:pt x="7596" y="5423"/>
                    </a:lnTo>
                    <a:lnTo>
                      <a:pt x="7645" y="5520"/>
                    </a:lnTo>
                    <a:lnTo>
                      <a:pt x="7645" y="5642"/>
                    </a:lnTo>
                    <a:lnTo>
                      <a:pt x="7059" y="8500"/>
                    </a:lnTo>
                    <a:lnTo>
                      <a:pt x="6229" y="12334"/>
                    </a:lnTo>
                    <a:lnTo>
                      <a:pt x="7206" y="12334"/>
                    </a:lnTo>
                    <a:lnTo>
                      <a:pt x="7328" y="11797"/>
                    </a:lnTo>
                    <a:lnTo>
                      <a:pt x="7499" y="11284"/>
                    </a:lnTo>
                    <a:lnTo>
                      <a:pt x="7694" y="10796"/>
                    </a:lnTo>
                    <a:lnTo>
                      <a:pt x="7914" y="10356"/>
                    </a:lnTo>
                    <a:lnTo>
                      <a:pt x="8158" y="9941"/>
                    </a:lnTo>
                    <a:lnTo>
                      <a:pt x="8402" y="9526"/>
                    </a:lnTo>
                    <a:lnTo>
                      <a:pt x="8940" y="8744"/>
                    </a:lnTo>
                    <a:lnTo>
                      <a:pt x="9208" y="8353"/>
                    </a:lnTo>
                    <a:lnTo>
                      <a:pt x="9453" y="7963"/>
                    </a:lnTo>
                    <a:lnTo>
                      <a:pt x="9672" y="7572"/>
                    </a:lnTo>
                    <a:lnTo>
                      <a:pt x="9892" y="7132"/>
                    </a:lnTo>
                    <a:lnTo>
                      <a:pt x="10063" y="6693"/>
                    </a:lnTo>
                    <a:lnTo>
                      <a:pt x="10185" y="6204"/>
                    </a:lnTo>
                    <a:lnTo>
                      <a:pt x="10259" y="5691"/>
                    </a:lnTo>
                    <a:lnTo>
                      <a:pt x="10283" y="5423"/>
                    </a:lnTo>
                    <a:lnTo>
                      <a:pt x="10307" y="5154"/>
                    </a:lnTo>
                    <a:lnTo>
                      <a:pt x="10259" y="4617"/>
                    </a:lnTo>
                    <a:lnTo>
                      <a:pt x="10185" y="4104"/>
                    </a:lnTo>
                    <a:lnTo>
                      <a:pt x="10063" y="3615"/>
                    </a:lnTo>
                    <a:lnTo>
                      <a:pt x="9892" y="3151"/>
                    </a:lnTo>
                    <a:lnTo>
                      <a:pt x="9672" y="2687"/>
                    </a:lnTo>
                    <a:lnTo>
                      <a:pt x="9428" y="2272"/>
                    </a:lnTo>
                    <a:lnTo>
                      <a:pt x="9111" y="1881"/>
                    </a:lnTo>
                    <a:lnTo>
                      <a:pt x="8793" y="1515"/>
                    </a:lnTo>
                    <a:lnTo>
                      <a:pt x="8427" y="1173"/>
                    </a:lnTo>
                    <a:lnTo>
                      <a:pt x="8036" y="880"/>
                    </a:lnTo>
                    <a:lnTo>
                      <a:pt x="7596" y="636"/>
                    </a:lnTo>
                    <a:lnTo>
                      <a:pt x="7157" y="416"/>
                    </a:lnTo>
                    <a:lnTo>
                      <a:pt x="6693" y="245"/>
                    </a:lnTo>
                    <a:lnTo>
                      <a:pt x="6180" y="98"/>
                    </a:lnTo>
                    <a:lnTo>
                      <a:pt x="5691" y="25"/>
                    </a:lnTo>
                    <a:lnTo>
                      <a:pt x="5154" y="1"/>
                    </a:lnTo>
                    <a:close/>
                  </a:path>
                </a:pathLst>
              </a:custGeom>
              <a:solidFill>
                <a:srgbClr val="28324A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31" name="Shape 906"/>
            <p:cNvGrpSpPr/>
            <p:nvPr/>
          </p:nvGrpSpPr>
          <p:grpSpPr>
            <a:xfrm>
              <a:off x="6271659" y="3620883"/>
              <a:ext cx="427781" cy="316488"/>
              <a:chOff x="5255200" y="3006475"/>
              <a:chExt cx="511700" cy="378575"/>
            </a:xfrm>
          </p:grpSpPr>
          <p:sp>
            <p:nvSpPr>
              <p:cNvPr id="32" name="Shape 907"/>
              <p:cNvSpPr/>
              <p:nvPr/>
            </p:nvSpPr>
            <p:spPr>
              <a:xfrm>
                <a:off x="5255200" y="3006475"/>
                <a:ext cx="349900" cy="349875"/>
              </a:xfrm>
              <a:custGeom>
                <a:avLst/>
                <a:gdLst/>
                <a:ahLst/>
                <a:cxnLst/>
                <a:rect l="0" t="0" r="0" b="0"/>
                <a:pathLst>
                  <a:path w="13996" h="13995" extrusionOk="0">
                    <a:moveTo>
                      <a:pt x="6986" y="4714"/>
                    </a:moveTo>
                    <a:lnTo>
                      <a:pt x="7206" y="4738"/>
                    </a:lnTo>
                    <a:lnTo>
                      <a:pt x="7425" y="4763"/>
                    </a:lnTo>
                    <a:lnTo>
                      <a:pt x="7645" y="4812"/>
                    </a:lnTo>
                    <a:lnTo>
                      <a:pt x="7841" y="4885"/>
                    </a:lnTo>
                    <a:lnTo>
                      <a:pt x="8060" y="4983"/>
                    </a:lnTo>
                    <a:lnTo>
                      <a:pt x="8256" y="5105"/>
                    </a:lnTo>
                    <a:lnTo>
                      <a:pt x="8427" y="5227"/>
                    </a:lnTo>
                    <a:lnTo>
                      <a:pt x="8598" y="5398"/>
                    </a:lnTo>
                    <a:lnTo>
                      <a:pt x="8769" y="5569"/>
                    </a:lnTo>
                    <a:lnTo>
                      <a:pt x="8891" y="5740"/>
                    </a:lnTo>
                    <a:lnTo>
                      <a:pt x="9013" y="5935"/>
                    </a:lnTo>
                    <a:lnTo>
                      <a:pt x="9111" y="6155"/>
                    </a:lnTo>
                    <a:lnTo>
                      <a:pt x="9184" y="6350"/>
                    </a:lnTo>
                    <a:lnTo>
                      <a:pt x="9233" y="6570"/>
                    </a:lnTo>
                    <a:lnTo>
                      <a:pt x="9257" y="6790"/>
                    </a:lnTo>
                    <a:lnTo>
                      <a:pt x="9257" y="7010"/>
                    </a:lnTo>
                    <a:lnTo>
                      <a:pt x="9257" y="7229"/>
                    </a:lnTo>
                    <a:lnTo>
                      <a:pt x="9233" y="7425"/>
                    </a:lnTo>
                    <a:lnTo>
                      <a:pt x="9184" y="7645"/>
                    </a:lnTo>
                    <a:lnTo>
                      <a:pt x="9111" y="7864"/>
                    </a:lnTo>
                    <a:lnTo>
                      <a:pt x="9013" y="8060"/>
                    </a:lnTo>
                    <a:lnTo>
                      <a:pt x="8891" y="8255"/>
                    </a:lnTo>
                    <a:lnTo>
                      <a:pt x="8769" y="8451"/>
                    </a:lnTo>
                    <a:lnTo>
                      <a:pt x="8598" y="8622"/>
                    </a:lnTo>
                    <a:lnTo>
                      <a:pt x="8427" y="8768"/>
                    </a:lnTo>
                    <a:lnTo>
                      <a:pt x="8256" y="8915"/>
                    </a:lnTo>
                    <a:lnTo>
                      <a:pt x="8060" y="9012"/>
                    </a:lnTo>
                    <a:lnTo>
                      <a:pt x="7841" y="9110"/>
                    </a:lnTo>
                    <a:lnTo>
                      <a:pt x="7645" y="9183"/>
                    </a:lnTo>
                    <a:lnTo>
                      <a:pt x="7425" y="9232"/>
                    </a:lnTo>
                    <a:lnTo>
                      <a:pt x="7206" y="9257"/>
                    </a:lnTo>
                    <a:lnTo>
                      <a:pt x="6986" y="9281"/>
                    </a:lnTo>
                    <a:lnTo>
                      <a:pt x="6766" y="9257"/>
                    </a:lnTo>
                    <a:lnTo>
                      <a:pt x="6546" y="9232"/>
                    </a:lnTo>
                    <a:lnTo>
                      <a:pt x="6351" y="9183"/>
                    </a:lnTo>
                    <a:lnTo>
                      <a:pt x="6131" y="9110"/>
                    </a:lnTo>
                    <a:lnTo>
                      <a:pt x="5936" y="9012"/>
                    </a:lnTo>
                    <a:lnTo>
                      <a:pt x="5740" y="8915"/>
                    </a:lnTo>
                    <a:lnTo>
                      <a:pt x="5545" y="8768"/>
                    </a:lnTo>
                    <a:lnTo>
                      <a:pt x="5374" y="8622"/>
                    </a:lnTo>
                    <a:lnTo>
                      <a:pt x="5227" y="8451"/>
                    </a:lnTo>
                    <a:lnTo>
                      <a:pt x="5081" y="8255"/>
                    </a:lnTo>
                    <a:lnTo>
                      <a:pt x="4983" y="8060"/>
                    </a:lnTo>
                    <a:lnTo>
                      <a:pt x="4885" y="7864"/>
                    </a:lnTo>
                    <a:lnTo>
                      <a:pt x="4812" y="7645"/>
                    </a:lnTo>
                    <a:lnTo>
                      <a:pt x="4763" y="7425"/>
                    </a:lnTo>
                    <a:lnTo>
                      <a:pt x="4714" y="7229"/>
                    </a:lnTo>
                    <a:lnTo>
                      <a:pt x="4714" y="7010"/>
                    </a:lnTo>
                    <a:lnTo>
                      <a:pt x="4714" y="6790"/>
                    </a:lnTo>
                    <a:lnTo>
                      <a:pt x="4763" y="6570"/>
                    </a:lnTo>
                    <a:lnTo>
                      <a:pt x="4812" y="6350"/>
                    </a:lnTo>
                    <a:lnTo>
                      <a:pt x="4885" y="6155"/>
                    </a:lnTo>
                    <a:lnTo>
                      <a:pt x="4983" y="5935"/>
                    </a:lnTo>
                    <a:lnTo>
                      <a:pt x="5081" y="5740"/>
                    </a:lnTo>
                    <a:lnTo>
                      <a:pt x="5227" y="5569"/>
                    </a:lnTo>
                    <a:lnTo>
                      <a:pt x="5374" y="5398"/>
                    </a:lnTo>
                    <a:lnTo>
                      <a:pt x="5545" y="5227"/>
                    </a:lnTo>
                    <a:lnTo>
                      <a:pt x="5740" y="5105"/>
                    </a:lnTo>
                    <a:lnTo>
                      <a:pt x="5936" y="4983"/>
                    </a:lnTo>
                    <a:lnTo>
                      <a:pt x="6131" y="4885"/>
                    </a:lnTo>
                    <a:lnTo>
                      <a:pt x="6351" y="4812"/>
                    </a:lnTo>
                    <a:lnTo>
                      <a:pt x="6546" y="4763"/>
                    </a:lnTo>
                    <a:lnTo>
                      <a:pt x="6766" y="4738"/>
                    </a:lnTo>
                    <a:lnTo>
                      <a:pt x="6986" y="4714"/>
                    </a:lnTo>
                    <a:close/>
                    <a:moveTo>
                      <a:pt x="6497" y="0"/>
                    </a:moveTo>
                    <a:lnTo>
                      <a:pt x="6375" y="25"/>
                    </a:lnTo>
                    <a:lnTo>
                      <a:pt x="6253" y="49"/>
                    </a:lnTo>
                    <a:lnTo>
                      <a:pt x="6131" y="122"/>
                    </a:lnTo>
                    <a:lnTo>
                      <a:pt x="6033" y="196"/>
                    </a:lnTo>
                    <a:lnTo>
                      <a:pt x="5936" y="293"/>
                    </a:lnTo>
                    <a:lnTo>
                      <a:pt x="5862" y="391"/>
                    </a:lnTo>
                    <a:lnTo>
                      <a:pt x="5813" y="513"/>
                    </a:lnTo>
                    <a:lnTo>
                      <a:pt x="5789" y="635"/>
                    </a:lnTo>
                    <a:lnTo>
                      <a:pt x="5618" y="2076"/>
                    </a:lnTo>
                    <a:lnTo>
                      <a:pt x="5325" y="2174"/>
                    </a:lnTo>
                    <a:lnTo>
                      <a:pt x="5032" y="2296"/>
                    </a:lnTo>
                    <a:lnTo>
                      <a:pt x="4763" y="2418"/>
                    </a:lnTo>
                    <a:lnTo>
                      <a:pt x="4495" y="2565"/>
                    </a:lnTo>
                    <a:lnTo>
                      <a:pt x="3347" y="1661"/>
                    </a:lnTo>
                    <a:lnTo>
                      <a:pt x="3225" y="1588"/>
                    </a:lnTo>
                    <a:lnTo>
                      <a:pt x="3103" y="1539"/>
                    </a:lnTo>
                    <a:lnTo>
                      <a:pt x="2980" y="1514"/>
                    </a:lnTo>
                    <a:lnTo>
                      <a:pt x="2736" y="1514"/>
                    </a:lnTo>
                    <a:lnTo>
                      <a:pt x="2590" y="1563"/>
                    </a:lnTo>
                    <a:lnTo>
                      <a:pt x="2492" y="1637"/>
                    </a:lnTo>
                    <a:lnTo>
                      <a:pt x="2394" y="1710"/>
                    </a:lnTo>
                    <a:lnTo>
                      <a:pt x="1710" y="2394"/>
                    </a:lnTo>
                    <a:lnTo>
                      <a:pt x="1613" y="2491"/>
                    </a:lnTo>
                    <a:lnTo>
                      <a:pt x="1564" y="2614"/>
                    </a:lnTo>
                    <a:lnTo>
                      <a:pt x="1515" y="2736"/>
                    </a:lnTo>
                    <a:lnTo>
                      <a:pt x="1491" y="2858"/>
                    </a:lnTo>
                    <a:lnTo>
                      <a:pt x="1491" y="3004"/>
                    </a:lnTo>
                    <a:lnTo>
                      <a:pt x="1515" y="3126"/>
                    </a:lnTo>
                    <a:lnTo>
                      <a:pt x="1564" y="3249"/>
                    </a:lnTo>
                    <a:lnTo>
                      <a:pt x="1637" y="3346"/>
                    </a:lnTo>
                    <a:lnTo>
                      <a:pt x="2541" y="4494"/>
                    </a:lnTo>
                    <a:lnTo>
                      <a:pt x="2394" y="4763"/>
                    </a:lnTo>
                    <a:lnTo>
                      <a:pt x="2272" y="5056"/>
                    </a:lnTo>
                    <a:lnTo>
                      <a:pt x="2174" y="5349"/>
                    </a:lnTo>
                    <a:lnTo>
                      <a:pt x="2077" y="5642"/>
                    </a:lnTo>
                    <a:lnTo>
                      <a:pt x="636" y="5789"/>
                    </a:lnTo>
                    <a:lnTo>
                      <a:pt x="514" y="5837"/>
                    </a:lnTo>
                    <a:lnTo>
                      <a:pt x="392" y="5886"/>
                    </a:lnTo>
                    <a:lnTo>
                      <a:pt x="269" y="5959"/>
                    </a:lnTo>
                    <a:lnTo>
                      <a:pt x="172" y="6033"/>
                    </a:lnTo>
                    <a:lnTo>
                      <a:pt x="99" y="6155"/>
                    </a:lnTo>
                    <a:lnTo>
                      <a:pt x="50" y="6253"/>
                    </a:lnTo>
                    <a:lnTo>
                      <a:pt x="1" y="6399"/>
                    </a:lnTo>
                    <a:lnTo>
                      <a:pt x="1" y="6521"/>
                    </a:lnTo>
                    <a:lnTo>
                      <a:pt x="1" y="7474"/>
                    </a:lnTo>
                    <a:lnTo>
                      <a:pt x="1" y="7620"/>
                    </a:lnTo>
                    <a:lnTo>
                      <a:pt x="50" y="7742"/>
                    </a:lnTo>
                    <a:lnTo>
                      <a:pt x="99" y="7864"/>
                    </a:lnTo>
                    <a:lnTo>
                      <a:pt x="172" y="7962"/>
                    </a:lnTo>
                    <a:lnTo>
                      <a:pt x="269" y="8060"/>
                    </a:lnTo>
                    <a:lnTo>
                      <a:pt x="392" y="8133"/>
                    </a:lnTo>
                    <a:lnTo>
                      <a:pt x="514" y="8182"/>
                    </a:lnTo>
                    <a:lnTo>
                      <a:pt x="636" y="8206"/>
                    </a:lnTo>
                    <a:lnTo>
                      <a:pt x="2077" y="8377"/>
                    </a:lnTo>
                    <a:lnTo>
                      <a:pt x="2174" y="8670"/>
                    </a:lnTo>
                    <a:lnTo>
                      <a:pt x="2272" y="8939"/>
                    </a:lnTo>
                    <a:lnTo>
                      <a:pt x="2394" y="9232"/>
                    </a:lnTo>
                    <a:lnTo>
                      <a:pt x="2541" y="9501"/>
                    </a:lnTo>
                    <a:lnTo>
                      <a:pt x="1637" y="10649"/>
                    </a:lnTo>
                    <a:lnTo>
                      <a:pt x="1564" y="10771"/>
                    </a:lnTo>
                    <a:lnTo>
                      <a:pt x="1515" y="10893"/>
                    </a:lnTo>
                    <a:lnTo>
                      <a:pt x="1491" y="11015"/>
                    </a:lnTo>
                    <a:lnTo>
                      <a:pt x="1491" y="11137"/>
                    </a:lnTo>
                    <a:lnTo>
                      <a:pt x="1515" y="11259"/>
                    </a:lnTo>
                    <a:lnTo>
                      <a:pt x="1564" y="11381"/>
                    </a:lnTo>
                    <a:lnTo>
                      <a:pt x="1613" y="11504"/>
                    </a:lnTo>
                    <a:lnTo>
                      <a:pt x="1710" y="11601"/>
                    </a:lnTo>
                    <a:lnTo>
                      <a:pt x="2394" y="12285"/>
                    </a:lnTo>
                    <a:lnTo>
                      <a:pt x="2492" y="12383"/>
                    </a:lnTo>
                    <a:lnTo>
                      <a:pt x="2590" y="12432"/>
                    </a:lnTo>
                    <a:lnTo>
                      <a:pt x="2736" y="12480"/>
                    </a:lnTo>
                    <a:lnTo>
                      <a:pt x="2858" y="12505"/>
                    </a:lnTo>
                    <a:lnTo>
                      <a:pt x="2980" y="12505"/>
                    </a:lnTo>
                    <a:lnTo>
                      <a:pt x="3103" y="12456"/>
                    </a:lnTo>
                    <a:lnTo>
                      <a:pt x="3225" y="12407"/>
                    </a:lnTo>
                    <a:lnTo>
                      <a:pt x="3347" y="12358"/>
                    </a:lnTo>
                    <a:lnTo>
                      <a:pt x="4495" y="11455"/>
                    </a:lnTo>
                    <a:lnTo>
                      <a:pt x="4763" y="11577"/>
                    </a:lnTo>
                    <a:lnTo>
                      <a:pt x="5032" y="11723"/>
                    </a:lnTo>
                    <a:lnTo>
                      <a:pt x="5325" y="11821"/>
                    </a:lnTo>
                    <a:lnTo>
                      <a:pt x="5618" y="11919"/>
                    </a:lnTo>
                    <a:lnTo>
                      <a:pt x="5789" y="13360"/>
                    </a:lnTo>
                    <a:lnTo>
                      <a:pt x="5813" y="13482"/>
                    </a:lnTo>
                    <a:lnTo>
                      <a:pt x="5862" y="13604"/>
                    </a:lnTo>
                    <a:lnTo>
                      <a:pt x="5936" y="13726"/>
                    </a:lnTo>
                    <a:lnTo>
                      <a:pt x="6033" y="13824"/>
                    </a:lnTo>
                    <a:lnTo>
                      <a:pt x="6131" y="13897"/>
                    </a:lnTo>
                    <a:lnTo>
                      <a:pt x="6253" y="13946"/>
                    </a:lnTo>
                    <a:lnTo>
                      <a:pt x="6375" y="13995"/>
                    </a:lnTo>
                    <a:lnTo>
                      <a:pt x="7596" y="13995"/>
                    </a:lnTo>
                    <a:lnTo>
                      <a:pt x="7743" y="13946"/>
                    </a:lnTo>
                    <a:lnTo>
                      <a:pt x="7841" y="13897"/>
                    </a:lnTo>
                    <a:lnTo>
                      <a:pt x="7963" y="13824"/>
                    </a:lnTo>
                    <a:lnTo>
                      <a:pt x="8036" y="13726"/>
                    </a:lnTo>
                    <a:lnTo>
                      <a:pt x="8109" y="13604"/>
                    </a:lnTo>
                    <a:lnTo>
                      <a:pt x="8158" y="13482"/>
                    </a:lnTo>
                    <a:lnTo>
                      <a:pt x="8183" y="13360"/>
                    </a:lnTo>
                    <a:lnTo>
                      <a:pt x="8353" y="11919"/>
                    </a:lnTo>
                    <a:lnTo>
                      <a:pt x="8647" y="11821"/>
                    </a:lnTo>
                    <a:lnTo>
                      <a:pt x="8940" y="11723"/>
                    </a:lnTo>
                    <a:lnTo>
                      <a:pt x="9233" y="11577"/>
                    </a:lnTo>
                    <a:lnTo>
                      <a:pt x="9501" y="11455"/>
                    </a:lnTo>
                    <a:lnTo>
                      <a:pt x="10649" y="12358"/>
                    </a:lnTo>
                    <a:lnTo>
                      <a:pt x="10747" y="12407"/>
                    </a:lnTo>
                    <a:lnTo>
                      <a:pt x="10869" y="12456"/>
                    </a:lnTo>
                    <a:lnTo>
                      <a:pt x="10991" y="12505"/>
                    </a:lnTo>
                    <a:lnTo>
                      <a:pt x="11138" y="12505"/>
                    </a:lnTo>
                    <a:lnTo>
                      <a:pt x="11260" y="12480"/>
                    </a:lnTo>
                    <a:lnTo>
                      <a:pt x="11382" y="12432"/>
                    </a:lnTo>
                    <a:lnTo>
                      <a:pt x="11504" y="12383"/>
                    </a:lnTo>
                    <a:lnTo>
                      <a:pt x="11602" y="12285"/>
                    </a:lnTo>
                    <a:lnTo>
                      <a:pt x="12286" y="11601"/>
                    </a:lnTo>
                    <a:lnTo>
                      <a:pt x="12359" y="11504"/>
                    </a:lnTo>
                    <a:lnTo>
                      <a:pt x="12432" y="11381"/>
                    </a:lnTo>
                    <a:lnTo>
                      <a:pt x="12457" y="11259"/>
                    </a:lnTo>
                    <a:lnTo>
                      <a:pt x="12481" y="11137"/>
                    </a:lnTo>
                    <a:lnTo>
                      <a:pt x="12481" y="11015"/>
                    </a:lnTo>
                    <a:lnTo>
                      <a:pt x="12457" y="10893"/>
                    </a:lnTo>
                    <a:lnTo>
                      <a:pt x="12408" y="10771"/>
                    </a:lnTo>
                    <a:lnTo>
                      <a:pt x="12334" y="10649"/>
                    </a:lnTo>
                    <a:lnTo>
                      <a:pt x="11431" y="9501"/>
                    </a:lnTo>
                    <a:lnTo>
                      <a:pt x="11577" y="9232"/>
                    </a:lnTo>
                    <a:lnTo>
                      <a:pt x="11699" y="8939"/>
                    </a:lnTo>
                    <a:lnTo>
                      <a:pt x="11822" y="8670"/>
                    </a:lnTo>
                    <a:lnTo>
                      <a:pt x="11895" y="8377"/>
                    </a:lnTo>
                    <a:lnTo>
                      <a:pt x="13360" y="8206"/>
                    </a:lnTo>
                    <a:lnTo>
                      <a:pt x="13482" y="8182"/>
                    </a:lnTo>
                    <a:lnTo>
                      <a:pt x="13604" y="8133"/>
                    </a:lnTo>
                    <a:lnTo>
                      <a:pt x="13702" y="8060"/>
                    </a:lnTo>
                    <a:lnTo>
                      <a:pt x="13800" y="7962"/>
                    </a:lnTo>
                    <a:lnTo>
                      <a:pt x="13873" y="7864"/>
                    </a:lnTo>
                    <a:lnTo>
                      <a:pt x="13946" y="7742"/>
                    </a:lnTo>
                    <a:lnTo>
                      <a:pt x="13971" y="7620"/>
                    </a:lnTo>
                    <a:lnTo>
                      <a:pt x="13995" y="7474"/>
                    </a:lnTo>
                    <a:lnTo>
                      <a:pt x="13995" y="6521"/>
                    </a:lnTo>
                    <a:lnTo>
                      <a:pt x="13971" y="6399"/>
                    </a:lnTo>
                    <a:lnTo>
                      <a:pt x="13946" y="6253"/>
                    </a:lnTo>
                    <a:lnTo>
                      <a:pt x="13873" y="6155"/>
                    </a:lnTo>
                    <a:lnTo>
                      <a:pt x="13800" y="6033"/>
                    </a:lnTo>
                    <a:lnTo>
                      <a:pt x="13702" y="5959"/>
                    </a:lnTo>
                    <a:lnTo>
                      <a:pt x="13604" y="5886"/>
                    </a:lnTo>
                    <a:lnTo>
                      <a:pt x="13482" y="5837"/>
                    </a:lnTo>
                    <a:lnTo>
                      <a:pt x="13360" y="5789"/>
                    </a:lnTo>
                    <a:lnTo>
                      <a:pt x="11895" y="5642"/>
                    </a:lnTo>
                    <a:lnTo>
                      <a:pt x="11822" y="5349"/>
                    </a:lnTo>
                    <a:lnTo>
                      <a:pt x="11699" y="5056"/>
                    </a:lnTo>
                    <a:lnTo>
                      <a:pt x="11577" y="4763"/>
                    </a:lnTo>
                    <a:lnTo>
                      <a:pt x="11431" y="4494"/>
                    </a:lnTo>
                    <a:lnTo>
                      <a:pt x="12334" y="3346"/>
                    </a:lnTo>
                    <a:lnTo>
                      <a:pt x="12408" y="3249"/>
                    </a:lnTo>
                    <a:lnTo>
                      <a:pt x="12457" y="3126"/>
                    </a:lnTo>
                    <a:lnTo>
                      <a:pt x="12481" y="3004"/>
                    </a:lnTo>
                    <a:lnTo>
                      <a:pt x="12481" y="2858"/>
                    </a:lnTo>
                    <a:lnTo>
                      <a:pt x="12457" y="2736"/>
                    </a:lnTo>
                    <a:lnTo>
                      <a:pt x="12432" y="2614"/>
                    </a:lnTo>
                    <a:lnTo>
                      <a:pt x="12359" y="2491"/>
                    </a:lnTo>
                    <a:lnTo>
                      <a:pt x="12286" y="2394"/>
                    </a:lnTo>
                    <a:lnTo>
                      <a:pt x="11602" y="1710"/>
                    </a:lnTo>
                    <a:lnTo>
                      <a:pt x="11504" y="1637"/>
                    </a:lnTo>
                    <a:lnTo>
                      <a:pt x="11382" y="1563"/>
                    </a:lnTo>
                    <a:lnTo>
                      <a:pt x="11260" y="1514"/>
                    </a:lnTo>
                    <a:lnTo>
                      <a:pt x="10991" y="1514"/>
                    </a:lnTo>
                    <a:lnTo>
                      <a:pt x="10869" y="1539"/>
                    </a:lnTo>
                    <a:lnTo>
                      <a:pt x="10747" y="1588"/>
                    </a:lnTo>
                    <a:lnTo>
                      <a:pt x="10649" y="1661"/>
                    </a:lnTo>
                    <a:lnTo>
                      <a:pt x="9501" y="2565"/>
                    </a:lnTo>
                    <a:lnTo>
                      <a:pt x="9233" y="2418"/>
                    </a:lnTo>
                    <a:lnTo>
                      <a:pt x="8940" y="2296"/>
                    </a:lnTo>
                    <a:lnTo>
                      <a:pt x="8647" y="2174"/>
                    </a:lnTo>
                    <a:lnTo>
                      <a:pt x="8353" y="2076"/>
                    </a:lnTo>
                    <a:lnTo>
                      <a:pt x="8183" y="635"/>
                    </a:lnTo>
                    <a:lnTo>
                      <a:pt x="8158" y="513"/>
                    </a:lnTo>
                    <a:lnTo>
                      <a:pt x="8109" y="391"/>
                    </a:lnTo>
                    <a:lnTo>
                      <a:pt x="8036" y="293"/>
                    </a:lnTo>
                    <a:lnTo>
                      <a:pt x="7963" y="196"/>
                    </a:lnTo>
                    <a:lnTo>
                      <a:pt x="7841" y="122"/>
                    </a:lnTo>
                    <a:lnTo>
                      <a:pt x="7743" y="49"/>
                    </a:lnTo>
                    <a:lnTo>
                      <a:pt x="7596" y="25"/>
                    </a:lnTo>
                    <a:lnTo>
                      <a:pt x="7474" y="0"/>
                    </a:lnTo>
                    <a:close/>
                  </a:path>
                </a:pathLst>
              </a:custGeom>
              <a:solidFill>
                <a:srgbClr val="28324A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3" name="Shape 908"/>
              <p:cNvSpPr/>
              <p:nvPr/>
            </p:nvSpPr>
            <p:spPr>
              <a:xfrm>
                <a:off x="5567825" y="3185975"/>
                <a:ext cx="199075" cy="199075"/>
              </a:xfrm>
              <a:custGeom>
                <a:avLst/>
                <a:gdLst/>
                <a:ahLst/>
                <a:cxnLst/>
                <a:rect l="0" t="0" r="0" b="0"/>
                <a:pathLst>
                  <a:path w="7963" h="7963" extrusionOk="0">
                    <a:moveTo>
                      <a:pt x="3933" y="2296"/>
                    </a:moveTo>
                    <a:lnTo>
                      <a:pt x="4103" y="2321"/>
                    </a:lnTo>
                    <a:lnTo>
                      <a:pt x="4274" y="2321"/>
                    </a:lnTo>
                    <a:lnTo>
                      <a:pt x="4421" y="2370"/>
                    </a:lnTo>
                    <a:lnTo>
                      <a:pt x="4592" y="2419"/>
                    </a:lnTo>
                    <a:lnTo>
                      <a:pt x="4738" y="2492"/>
                    </a:lnTo>
                    <a:lnTo>
                      <a:pt x="4885" y="2565"/>
                    </a:lnTo>
                    <a:lnTo>
                      <a:pt x="5032" y="2663"/>
                    </a:lnTo>
                    <a:lnTo>
                      <a:pt x="5154" y="2785"/>
                    </a:lnTo>
                    <a:lnTo>
                      <a:pt x="5276" y="2883"/>
                    </a:lnTo>
                    <a:lnTo>
                      <a:pt x="5373" y="3029"/>
                    </a:lnTo>
                    <a:lnTo>
                      <a:pt x="5447" y="3151"/>
                    </a:lnTo>
                    <a:lnTo>
                      <a:pt x="5520" y="3298"/>
                    </a:lnTo>
                    <a:lnTo>
                      <a:pt x="5593" y="3444"/>
                    </a:lnTo>
                    <a:lnTo>
                      <a:pt x="5618" y="3615"/>
                    </a:lnTo>
                    <a:lnTo>
                      <a:pt x="5642" y="3762"/>
                    </a:lnTo>
                    <a:lnTo>
                      <a:pt x="5667" y="3933"/>
                    </a:lnTo>
                    <a:lnTo>
                      <a:pt x="5667" y="4079"/>
                    </a:lnTo>
                    <a:lnTo>
                      <a:pt x="5642" y="4250"/>
                    </a:lnTo>
                    <a:lnTo>
                      <a:pt x="5618" y="4421"/>
                    </a:lnTo>
                    <a:lnTo>
                      <a:pt x="5569" y="4568"/>
                    </a:lnTo>
                    <a:lnTo>
                      <a:pt x="5496" y="4739"/>
                    </a:lnTo>
                    <a:lnTo>
                      <a:pt x="5398" y="4885"/>
                    </a:lnTo>
                    <a:lnTo>
                      <a:pt x="5300" y="5007"/>
                    </a:lnTo>
                    <a:lnTo>
                      <a:pt x="5203" y="5154"/>
                    </a:lnTo>
                    <a:lnTo>
                      <a:pt x="5080" y="5252"/>
                    </a:lnTo>
                    <a:lnTo>
                      <a:pt x="4958" y="5349"/>
                    </a:lnTo>
                    <a:lnTo>
                      <a:pt x="4812" y="5447"/>
                    </a:lnTo>
                    <a:lnTo>
                      <a:pt x="4665" y="5520"/>
                    </a:lnTo>
                    <a:lnTo>
                      <a:pt x="4519" y="5569"/>
                    </a:lnTo>
                    <a:lnTo>
                      <a:pt x="4372" y="5618"/>
                    </a:lnTo>
                    <a:lnTo>
                      <a:pt x="4201" y="5642"/>
                    </a:lnTo>
                    <a:lnTo>
                      <a:pt x="4055" y="5667"/>
                    </a:lnTo>
                    <a:lnTo>
                      <a:pt x="3884" y="5642"/>
                    </a:lnTo>
                    <a:lnTo>
                      <a:pt x="3713" y="5642"/>
                    </a:lnTo>
                    <a:lnTo>
                      <a:pt x="3566" y="5594"/>
                    </a:lnTo>
                    <a:lnTo>
                      <a:pt x="3395" y="5545"/>
                    </a:lnTo>
                    <a:lnTo>
                      <a:pt x="3249" y="5471"/>
                    </a:lnTo>
                    <a:lnTo>
                      <a:pt x="3102" y="5398"/>
                    </a:lnTo>
                    <a:lnTo>
                      <a:pt x="2956" y="5300"/>
                    </a:lnTo>
                    <a:lnTo>
                      <a:pt x="2833" y="5178"/>
                    </a:lnTo>
                    <a:lnTo>
                      <a:pt x="2711" y="5081"/>
                    </a:lnTo>
                    <a:lnTo>
                      <a:pt x="2614" y="4934"/>
                    </a:lnTo>
                    <a:lnTo>
                      <a:pt x="2540" y="4812"/>
                    </a:lnTo>
                    <a:lnTo>
                      <a:pt x="2467" y="4665"/>
                    </a:lnTo>
                    <a:lnTo>
                      <a:pt x="2394" y="4519"/>
                    </a:lnTo>
                    <a:lnTo>
                      <a:pt x="2369" y="4348"/>
                    </a:lnTo>
                    <a:lnTo>
                      <a:pt x="2321" y="4201"/>
                    </a:lnTo>
                    <a:lnTo>
                      <a:pt x="2321" y="4030"/>
                    </a:lnTo>
                    <a:lnTo>
                      <a:pt x="2321" y="3884"/>
                    </a:lnTo>
                    <a:lnTo>
                      <a:pt x="2345" y="3713"/>
                    </a:lnTo>
                    <a:lnTo>
                      <a:pt x="2369" y="3542"/>
                    </a:lnTo>
                    <a:lnTo>
                      <a:pt x="2418" y="3395"/>
                    </a:lnTo>
                    <a:lnTo>
                      <a:pt x="2492" y="3224"/>
                    </a:lnTo>
                    <a:lnTo>
                      <a:pt x="2589" y="3078"/>
                    </a:lnTo>
                    <a:lnTo>
                      <a:pt x="2687" y="2956"/>
                    </a:lnTo>
                    <a:lnTo>
                      <a:pt x="2785" y="2809"/>
                    </a:lnTo>
                    <a:lnTo>
                      <a:pt x="2907" y="2712"/>
                    </a:lnTo>
                    <a:lnTo>
                      <a:pt x="3029" y="2614"/>
                    </a:lnTo>
                    <a:lnTo>
                      <a:pt x="3175" y="2516"/>
                    </a:lnTo>
                    <a:lnTo>
                      <a:pt x="3322" y="2443"/>
                    </a:lnTo>
                    <a:lnTo>
                      <a:pt x="3468" y="2394"/>
                    </a:lnTo>
                    <a:lnTo>
                      <a:pt x="3615" y="2345"/>
                    </a:lnTo>
                    <a:lnTo>
                      <a:pt x="3786" y="2321"/>
                    </a:lnTo>
                    <a:lnTo>
                      <a:pt x="3933" y="2296"/>
                    </a:lnTo>
                    <a:close/>
                    <a:moveTo>
                      <a:pt x="3053" y="1"/>
                    </a:moveTo>
                    <a:lnTo>
                      <a:pt x="2980" y="25"/>
                    </a:lnTo>
                    <a:lnTo>
                      <a:pt x="2443" y="196"/>
                    </a:lnTo>
                    <a:lnTo>
                      <a:pt x="2369" y="220"/>
                    </a:lnTo>
                    <a:lnTo>
                      <a:pt x="2296" y="269"/>
                    </a:lnTo>
                    <a:lnTo>
                      <a:pt x="2198" y="391"/>
                    </a:lnTo>
                    <a:lnTo>
                      <a:pt x="2150" y="538"/>
                    </a:lnTo>
                    <a:lnTo>
                      <a:pt x="2150" y="611"/>
                    </a:lnTo>
                    <a:lnTo>
                      <a:pt x="2150" y="684"/>
                    </a:lnTo>
                    <a:lnTo>
                      <a:pt x="2394" y="1832"/>
                    </a:lnTo>
                    <a:lnTo>
                      <a:pt x="2223" y="1954"/>
                    </a:lnTo>
                    <a:lnTo>
                      <a:pt x="2076" y="2101"/>
                    </a:lnTo>
                    <a:lnTo>
                      <a:pt x="1002" y="1686"/>
                    </a:lnTo>
                    <a:lnTo>
                      <a:pt x="928" y="1686"/>
                    </a:lnTo>
                    <a:lnTo>
                      <a:pt x="831" y="1661"/>
                    </a:lnTo>
                    <a:lnTo>
                      <a:pt x="684" y="1710"/>
                    </a:lnTo>
                    <a:lnTo>
                      <a:pt x="562" y="1784"/>
                    </a:lnTo>
                    <a:lnTo>
                      <a:pt x="513" y="1832"/>
                    </a:lnTo>
                    <a:lnTo>
                      <a:pt x="464" y="1906"/>
                    </a:lnTo>
                    <a:lnTo>
                      <a:pt x="220" y="2394"/>
                    </a:lnTo>
                    <a:lnTo>
                      <a:pt x="196" y="2467"/>
                    </a:lnTo>
                    <a:lnTo>
                      <a:pt x="171" y="2541"/>
                    </a:lnTo>
                    <a:lnTo>
                      <a:pt x="196" y="2712"/>
                    </a:lnTo>
                    <a:lnTo>
                      <a:pt x="245" y="2834"/>
                    </a:lnTo>
                    <a:lnTo>
                      <a:pt x="293" y="2907"/>
                    </a:lnTo>
                    <a:lnTo>
                      <a:pt x="367" y="2956"/>
                    </a:lnTo>
                    <a:lnTo>
                      <a:pt x="1344" y="3591"/>
                    </a:lnTo>
                    <a:lnTo>
                      <a:pt x="1319" y="3786"/>
                    </a:lnTo>
                    <a:lnTo>
                      <a:pt x="1295" y="4006"/>
                    </a:lnTo>
                    <a:lnTo>
                      <a:pt x="245" y="4494"/>
                    </a:lnTo>
                    <a:lnTo>
                      <a:pt x="196" y="4519"/>
                    </a:lnTo>
                    <a:lnTo>
                      <a:pt x="123" y="4568"/>
                    </a:lnTo>
                    <a:lnTo>
                      <a:pt x="49" y="4714"/>
                    </a:lnTo>
                    <a:lnTo>
                      <a:pt x="0" y="4861"/>
                    </a:lnTo>
                    <a:lnTo>
                      <a:pt x="25" y="4934"/>
                    </a:lnTo>
                    <a:lnTo>
                      <a:pt x="25" y="5007"/>
                    </a:lnTo>
                    <a:lnTo>
                      <a:pt x="220" y="5545"/>
                    </a:lnTo>
                    <a:lnTo>
                      <a:pt x="245" y="5594"/>
                    </a:lnTo>
                    <a:lnTo>
                      <a:pt x="293" y="5667"/>
                    </a:lnTo>
                    <a:lnTo>
                      <a:pt x="391" y="5764"/>
                    </a:lnTo>
                    <a:lnTo>
                      <a:pt x="538" y="5813"/>
                    </a:lnTo>
                    <a:lnTo>
                      <a:pt x="684" y="5813"/>
                    </a:lnTo>
                    <a:lnTo>
                      <a:pt x="1832" y="5569"/>
                    </a:lnTo>
                    <a:lnTo>
                      <a:pt x="1954" y="5740"/>
                    </a:lnTo>
                    <a:lnTo>
                      <a:pt x="2101" y="5887"/>
                    </a:lnTo>
                    <a:lnTo>
                      <a:pt x="1710" y="6986"/>
                    </a:lnTo>
                    <a:lnTo>
                      <a:pt x="1686" y="7059"/>
                    </a:lnTo>
                    <a:lnTo>
                      <a:pt x="1686" y="7132"/>
                    </a:lnTo>
                    <a:lnTo>
                      <a:pt x="1710" y="7279"/>
                    </a:lnTo>
                    <a:lnTo>
                      <a:pt x="1783" y="7401"/>
                    </a:lnTo>
                    <a:lnTo>
                      <a:pt x="1857" y="7450"/>
                    </a:lnTo>
                    <a:lnTo>
                      <a:pt x="1905" y="7499"/>
                    </a:lnTo>
                    <a:lnTo>
                      <a:pt x="2418" y="7743"/>
                    </a:lnTo>
                    <a:lnTo>
                      <a:pt x="2492" y="7792"/>
                    </a:lnTo>
                    <a:lnTo>
                      <a:pt x="2711" y="7792"/>
                    </a:lnTo>
                    <a:lnTo>
                      <a:pt x="2858" y="7718"/>
                    </a:lnTo>
                    <a:lnTo>
                      <a:pt x="2907" y="7669"/>
                    </a:lnTo>
                    <a:lnTo>
                      <a:pt x="2956" y="7621"/>
                    </a:lnTo>
                    <a:lnTo>
                      <a:pt x="3591" y="6644"/>
                    </a:lnTo>
                    <a:lnTo>
                      <a:pt x="3810" y="6668"/>
                    </a:lnTo>
                    <a:lnTo>
                      <a:pt x="4006" y="6668"/>
                    </a:lnTo>
                    <a:lnTo>
                      <a:pt x="4494" y="7718"/>
                    </a:lnTo>
                    <a:lnTo>
                      <a:pt x="4543" y="7792"/>
                    </a:lnTo>
                    <a:lnTo>
                      <a:pt x="4592" y="7840"/>
                    </a:lnTo>
                    <a:lnTo>
                      <a:pt x="4714" y="7914"/>
                    </a:lnTo>
                    <a:lnTo>
                      <a:pt x="4861" y="7963"/>
                    </a:lnTo>
                    <a:lnTo>
                      <a:pt x="4934" y="7963"/>
                    </a:lnTo>
                    <a:lnTo>
                      <a:pt x="5007" y="7938"/>
                    </a:lnTo>
                    <a:lnTo>
                      <a:pt x="5544" y="7767"/>
                    </a:lnTo>
                    <a:lnTo>
                      <a:pt x="5618" y="7743"/>
                    </a:lnTo>
                    <a:lnTo>
                      <a:pt x="5667" y="7694"/>
                    </a:lnTo>
                    <a:lnTo>
                      <a:pt x="5764" y="7572"/>
                    </a:lnTo>
                    <a:lnTo>
                      <a:pt x="5838" y="7425"/>
                    </a:lnTo>
                    <a:lnTo>
                      <a:pt x="5838" y="7352"/>
                    </a:lnTo>
                    <a:lnTo>
                      <a:pt x="5838" y="7279"/>
                    </a:lnTo>
                    <a:lnTo>
                      <a:pt x="5593" y="6131"/>
                    </a:lnTo>
                    <a:lnTo>
                      <a:pt x="5740" y="6009"/>
                    </a:lnTo>
                    <a:lnTo>
                      <a:pt x="5911" y="5862"/>
                    </a:lnTo>
                    <a:lnTo>
                      <a:pt x="6985" y="6277"/>
                    </a:lnTo>
                    <a:lnTo>
                      <a:pt x="7059" y="6277"/>
                    </a:lnTo>
                    <a:lnTo>
                      <a:pt x="7132" y="6302"/>
                    </a:lnTo>
                    <a:lnTo>
                      <a:pt x="7278" y="6253"/>
                    </a:lnTo>
                    <a:lnTo>
                      <a:pt x="7425" y="6180"/>
                    </a:lnTo>
                    <a:lnTo>
                      <a:pt x="7474" y="6131"/>
                    </a:lnTo>
                    <a:lnTo>
                      <a:pt x="7523" y="6058"/>
                    </a:lnTo>
                    <a:lnTo>
                      <a:pt x="7767" y="5545"/>
                    </a:lnTo>
                    <a:lnTo>
                      <a:pt x="7791" y="5496"/>
                    </a:lnTo>
                    <a:lnTo>
                      <a:pt x="7816" y="5398"/>
                    </a:lnTo>
                    <a:lnTo>
                      <a:pt x="7791" y="5252"/>
                    </a:lnTo>
                    <a:lnTo>
                      <a:pt x="7718" y="5129"/>
                    </a:lnTo>
                    <a:lnTo>
                      <a:pt x="7669" y="5056"/>
                    </a:lnTo>
                    <a:lnTo>
                      <a:pt x="7620" y="5007"/>
                    </a:lnTo>
                    <a:lnTo>
                      <a:pt x="6643" y="4372"/>
                    </a:lnTo>
                    <a:lnTo>
                      <a:pt x="6668" y="4177"/>
                    </a:lnTo>
                    <a:lnTo>
                      <a:pt x="6668" y="3957"/>
                    </a:lnTo>
                    <a:lnTo>
                      <a:pt x="7718" y="3469"/>
                    </a:lnTo>
                    <a:lnTo>
                      <a:pt x="7791" y="3444"/>
                    </a:lnTo>
                    <a:lnTo>
                      <a:pt x="7865" y="3395"/>
                    </a:lnTo>
                    <a:lnTo>
                      <a:pt x="7938" y="3249"/>
                    </a:lnTo>
                    <a:lnTo>
                      <a:pt x="7962" y="3102"/>
                    </a:lnTo>
                    <a:lnTo>
                      <a:pt x="7962" y="3029"/>
                    </a:lnTo>
                    <a:lnTo>
                      <a:pt x="7962" y="2956"/>
                    </a:lnTo>
                    <a:lnTo>
                      <a:pt x="7767" y="2419"/>
                    </a:lnTo>
                    <a:lnTo>
                      <a:pt x="7743" y="2345"/>
                    </a:lnTo>
                    <a:lnTo>
                      <a:pt x="7694" y="2296"/>
                    </a:lnTo>
                    <a:lnTo>
                      <a:pt x="7572" y="2199"/>
                    </a:lnTo>
                    <a:lnTo>
                      <a:pt x="7449" y="2150"/>
                    </a:lnTo>
                    <a:lnTo>
                      <a:pt x="7278" y="2150"/>
                    </a:lnTo>
                    <a:lnTo>
                      <a:pt x="6155" y="2394"/>
                    </a:lnTo>
                    <a:lnTo>
                      <a:pt x="6033" y="2223"/>
                    </a:lnTo>
                    <a:lnTo>
                      <a:pt x="5886" y="2077"/>
                    </a:lnTo>
                    <a:lnTo>
                      <a:pt x="6277" y="978"/>
                    </a:lnTo>
                    <a:lnTo>
                      <a:pt x="6302" y="904"/>
                    </a:lnTo>
                    <a:lnTo>
                      <a:pt x="6302" y="831"/>
                    </a:lnTo>
                    <a:lnTo>
                      <a:pt x="6277" y="684"/>
                    </a:lnTo>
                    <a:lnTo>
                      <a:pt x="6179" y="562"/>
                    </a:lnTo>
                    <a:lnTo>
                      <a:pt x="6131" y="489"/>
                    </a:lnTo>
                    <a:lnTo>
                      <a:pt x="6082" y="465"/>
                    </a:lnTo>
                    <a:lnTo>
                      <a:pt x="5569" y="196"/>
                    </a:lnTo>
                    <a:lnTo>
                      <a:pt x="5496" y="172"/>
                    </a:lnTo>
                    <a:lnTo>
                      <a:pt x="5276" y="172"/>
                    </a:lnTo>
                    <a:lnTo>
                      <a:pt x="5129" y="245"/>
                    </a:lnTo>
                    <a:lnTo>
                      <a:pt x="5080" y="294"/>
                    </a:lnTo>
                    <a:lnTo>
                      <a:pt x="5032" y="343"/>
                    </a:lnTo>
                    <a:lnTo>
                      <a:pt x="4397" y="1319"/>
                    </a:lnTo>
                    <a:lnTo>
                      <a:pt x="4177" y="1295"/>
                    </a:lnTo>
                    <a:lnTo>
                      <a:pt x="3981" y="1295"/>
                    </a:lnTo>
                    <a:lnTo>
                      <a:pt x="3493" y="245"/>
                    </a:lnTo>
                    <a:lnTo>
                      <a:pt x="3444" y="172"/>
                    </a:lnTo>
                    <a:lnTo>
                      <a:pt x="3395" y="123"/>
                    </a:lnTo>
                    <a:lnTo>
                      <a:pt x="3273" y="49"/>
                    </a:lnTo>
                    <a:lnTo>
                      <a:pt x="3127" y="1"/>
                    </a:lnTo>
                    <a:close/>
                  </a:path>
                </a:pathLst>
              </a:custGeom>
              <a:solidFill>
                <a:srgbClr val="28324A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34" name="Shape 927"/>
            <p:cNvGrpSpPr/>
            <p:nvPr/>
          </p:nvGrpSpPr>
          <p:grpSpPr>
            <a:xfrm>
              <a:off x="6564175" y="5005715"/>
              <a:ext cx="359354" cy="301189"/>
              <a:chOff x="2599825" y="3689700"/>
              <a:chExt cx="429850" cy="360275"/>
            </a:xfrm>
          </p:grpSpPr>
          <p:sp>
            <p:nvSpPr>
              <p:cNvPr id="35" name="Shape 928"/>
              <p:cNvSpPr/>
              <p:nvPr/>
            </p:nvSpPr>
            <p:spPr>
              <a:xfrm>
                <a:off x="2599825" y="3689700"/>
                <a:ext cx="429850" cy="169150"/>
              </a:xfrm>
              <a:custGeom>
                <a:avLst/>
                <a:gdLst/>
                <a:ahLst/>
                <a:cxnLst/>
                <a:rect l="0" t="0" r="0" b="0"/>
                <a:pathLst>
                  <a:path w="17194" h="6766" extrusionOk="0">
                    <a:moveTo>
                      <a:pt x="10160" y="978"/>
                    </a:moveTo>
                    <a:lnTo>
                      <a:pt x="10258" y="1002"/>
                    </a:lnTo>
                    <a:lnTo>
                      <a:pt x="10355" y="1026"/>
                    </a:lnTo>
                    <a:lnTo>
                      <a:pt x="10429" y="1075"/>
                    </a:lnTo>
                    <a:lnTo>
                      <a:pt x="10502" y="1124"/>
                    </a:lnTo>
                    <a:lnTo>
                      <a:pt x="10575" y="1197"/>
                    </a:lnTo>
                    <a:lnTo>
                      <a:pt x="10600" y="1295"/>
                    </a:lnTo>
                    <a:lnTo>
                      <a:pt x="10649" y="1368"/>
                    </a:lnTo>
                    <a:lnTo>
                      <a:pt x="10649" y="1466"/>
                    </a:lnTo>
                    <a:lnTo>
                      <a:pt x="10649" y="1881"/>
                    </a:lnTo>
                    <a:lnTo>
                      <a:pt x="6545" y="1881"/>
                    </a:lnTo>
                    <a:lnTo>
                      <a:pt x="6545" y="1466"/>
                    </a:lnTo>
                    <a:lnTo>
                      <a:pt x="6545" y="1368"/>
                    </a:lnTo>
                    <a:lnTo>
                      <a:pt x="6594" y="1295"/>
                    </a:lnTo>
                    <a:lnTo>
                      <a:pt x="6619" y="1197"/>
                    </a:lnTo>
                    <a:lnTo>
                      <a:pt x="6692" y="1124"/>
                    </a:lnTo>
                    <a:lnTo>
                      <a:pt x="6765" y="1075"/>
                    </a:lnTo>
                    <a:lnTo>
                      <a:pt x="6839" y="1026"/>
                    </a:lnTo>
                    <a:lnTo>
                      <a:pt x="6936" y="1002"/>
                    </a:lnTo>
                    <a:lnTo>
                      <a:pt x="7034" y="978"/>
                    </a:lnTo>
                    <a:close/>
                    <a:moveTo>
                      <a:pt x="7034" y="1"/>
                    </a:moveTo>
                    <a:lnTo>
                      <a:pt x="6887" y="25"/>
                    </a:lnTo>
                    <a:lnTo>
                      <a:pt x="6741" y="50"/>
                    </a:lnTo>
                    <a:lnTo>
                      <a:pt x="6472" y="123"/>
                    </a:lnTo>
                    <a:lnTo>
                      <a:pt x="6204" y="269"/>
                    </a:lnTo>
                    <a:lnTo>
                      <a:pt x="6008" y="440"/>
                    </a:lnTo>
                    <a:lnTo>
                      <a:pt x="5813" y="660"/>
                    </a:lnTo>
                    <a:lnTo>
                      <a:pt x="5691" y="904"/>
                    </a:lnTo>
                    <a:lnTo>
                      <a:pt x="5593" y="1173"/>
                    </a:lnTo>
                    <a:lnTo>
                      <a:pt x="5569" y="1320"/>
                    </a:lnTo>
                    <a:lnTo>
                      <a:pt x="5569" y="1466"/>
                    </a:lnTo>
                    <a:lnTo>
                      <a:pt x="5569" y="1881"/>
                    </a:lnTo>
                    <a:lnTo>
                      <a:pt x="391" y="1881"/>
                    </a:lnTo>
                    <a:lnTo>
                      <a:pt x="293" y="1906"/>
                    </a:lnTo>
                    <a:lnTo>
                      <a:pt x="220" y="1955"/>
                    </a:lnTo>
                    <a:lnTo>
                      <a:pt x="147" y="2028"/>
                    </a:lnTo>
                    <a:lnTo>
                      <a:pt x="73" y="2077"/>
                    </a:lnTo>
                    <a:lnTo>
                      <a:pt x="49" y="2174"/>
                    </a:lnTo>
                    <a:lnTo>
                      <a:pt x="0" y="2272"/>
                    </a:lnTo>
                    <a:lnTo>
                      <a:pt x="0" y="2370"/>
                    </a:lnTo>
                    <a:lnTo>
                      <a:pt x="0" y="5789"/>
                    </a:lnTo>
                    <a:lnTo>
                      <a:pt x="24" y="5984"/>
                    </a:lnTo>
                    <a:lnTo>
                      <a:pt x="73" y="6155"/>
                    </a:lnTo>
                    <a:lnTo>
                      <a:pt x="171" y="6326"/>
                    </a:lnTo>
                    <a:lnTo>
                      <a:pt x="293" y="6473"/>
                    </a:lnTo>
                    <a:lnTo>
                      <a:pt x="440" y="6595"/>
                    </a:lnTo>
                    <a:lnTo>
                      <a:pt x="586" y="6693"/>
                    </a:lnTo>
                    <a:lnTo>
                      <a:pt x="782" y="6741"/>
                    </a:lnTo>
                    <a:lnTo>
                      <a:pt x="977" y="6766"/>
                    </a:lnTo>
                    <a:lnTo>
                      <a:pt x="7742" y="6766"/>
                    </a:lnTo>
                    <a:lnTo>
                      <a:pt x="7742" y="6155"/>
                    </a:lnTo>
                    <a:lnTo>
                      <a:pt x="7767" y="6058"/>
                    </a:lnTo>
                    <a:lnTo>
                      <a:pt x="7791" y="5984"/>
                    </a:lnTo>
                    <a:lnTo>
                      <a:pt x="7840" y="5887"/>
                    </a:lnTo>
                    <a:lnTo>
                      <a:pt x="7889" y="5813"/>
                    </a:lnTo>
                    <a:lnTo>
                      <a:pt x="7962" y="5765"/>
                    </a:lnTo>
                    <a:lnTo>
                      <a:pt x="8060" y="5716"/>
                    </a:lnTo>
                    <a:lnTo>
                      <a:pt x="8133" y="5691"/>
                    </a:lnTo>
                    <a:lnTo>
                      <a:pt x="8231" y="5667"/>
                    </a:lnTo>
                    <a:lnTo>
                      <a:pt x="8963" y="5667"/>
                    </a:lnTo>
                    <a:lnTo>
                      <a:pt x="9061" y="5691"/>
                    </a:lnTo>
                    <a:lnTo>
                      <a:pt x="9134" y="5716"/>
                    </a:lnTo>
                    <a:lnTo>
                      <a:pt x="9232" y="5765"/>
                    </a:lnTo>
                    <a:lnTo>
                      <a:pt x="9305" y="5813"/>
                    </a:lnTo>
                    <a:lnTo>
                      <a:pt x="9354" y="5887"/>
                    </a:lnTo>
                    <a:lnTo>
                      <a:pt x="9403" y="5984"/>
                    </a:lnTo>
                    <a:lnTo>
                      <a:pt x="9427" y="6058"/>
                    </a:lnTo>
                    <a:lnTo>
                      <a:pt x="9452" y="6155"/>
                    </a:lnTo>
                    <a:lnTo>
                      <a:pt x="9452" y="6766"/>
                    </a:lnTo>
                    <a:lnTo>
                      <a:pt x="16217" y="6766"/>
                    </a:lnTo>
                    <a:lnTo>
                      <a:pt x="16412" y="6741"/>
                    </a:lnTo>
                    <a:lnTo>
                      <a:pt x="16608" y="6693"/>
                    </a:lnTo>
                    <a:lnTo>
                      <a:pt x="16754" y="6595"/>
                    </a:lnTo>
                    <a:lnTo>
                      <a:pt x="16901" y="6473"/>
                    </a:lnTo>
                    <a:lnTo>
                      <a:pt x="17023" y="6326"/>
                    </a:lnTo>
                    <a:lnTo>
                      <a:pt x="17121" y="6155"/>
                    </a:lnTo>
                    <a:lnTo>
                      <a:pt x="17169" y="5984"/>
                    </a:lnTo>
                    <a:lnTo>
                      <a:pt x="17194" y="5789"/>
                    </a:lnTo>
                    <a:lnTo>
                      <a:pt x="17194" y="2370"/>
                    </a:lnTo>
                    <a:lnTo>
                      <a:pt x="17194" y="2272"/>
                    </a:lnTo>
                    <a:lnTo>
                      <a:pt x="17145" y="2174"/>
                    </a:lnTo>
                    <a:lnTo>
                      <a:pt x="17121" y="2077"/>
                    </a:lnTo>
                    <a:lnTo>
                      <a:pt x="17047" y="2028"/>
                    </a:lnTo>
                    <a:lnTo>
                      <a:pt x="16974" y="1955"/>
                    </a:lnTo>
                    <a:lnTo>
                      <a:pt x="16901" y="1906"/>
                    </a:lnTo>
                    <a:lnTo>
                      <a:pt x="16803" y="1881"/>
                    </a:lnTo>
                    <a:lnTo>
                      <a:pt x="11625" y="1881"/>
                    </a:lnTo>
                    <a:lnTo>
                      <a:pt x="11625" y="1466"/>
                    </a:lnTo>
                    <a:lnTo>
                      <a:pt x="11625" y="1320"/>
                    </a:lnTo>
                    <a:lnTo>
                      <a:pt x="11601" y="1173"/>
                    </a:lnTo>
                    <a:lnTo>
                      <a:pt x="11503" y="904"/>
                    </a:lnTo>
                    <a:lnTo>
                      <a:pt x="11381" y="660"/>
                    </a:lnTo>
                    <a:lnTo>
                      <a:pt x="11186" y="440"/>
                    </a:lnTo>
                    <a:lnTo>
                      <a:pt x="10990" y="269"/>
                    </a:lnTo>
                    <a:lnTo>
                      <a:pt x="10722" y="123"/>
                    </a:lnTo>
                    <a:lnTo>
                      <a:pt x="10453" y="50"/>
                    </a:lnTo>
                    <a:lnTo>
                      <a:pt x="10307" y="25"/>
                    </a:lnTo>
                    <a:lnTo>
                      <a:pt x="10160" y="1"/>
                    </a:lnTo>
                    <a:close/>
                  </a:path>
                </a:pathLst>
              </a:custGeom>
              <a:solidFill>
                <a:srgbClr val="28324A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6" name="Shape 929"/>
              <p:cNvSpPr/>
              <p:nvPr/>
            </p:nvSpPr>
            <p:spPr>
              <a:xfrm>
                <a:off x="2599825" y="3861275"/>
                <a:ext cx="429850" cy="188700"/>
              </a:xfrm>
              <a:custGeom>
                <a:avLst/>
                <a:gdLst/>
                <a:ahLst/>
                <a:cxnLst/>
                <a:rect l="0" t="0" r="0" b="0"/>
                <a:pathLst>
                  <a:path w="17194" h="7548" extrusionOk="0">
                    <a:moveTo>
                      <a:pt x="0" y="1"/>
                    </a:moveTo>
                    <a:lnTo>
                      <a:pt x="0" y="7059"/>
                    </a:lnTo>
                    <a:lnTo>
                      <a:pt x="0" y="7157"/>
                    </a:lnTo>
                    <a:lnTo>
                      <a:pt x="49" y="7230"/>
                    </a:lnTo>
                    <a:lnTo>
                      <a:pt x="73" y="7327"/>
                    </a:lnTo>
                    <a:lnTo>
                      <a:pt x="147" y="7401"/>
                    </a:lnTo>
                    <a:lnTo>
                      <a:pt x="220" y="7450"/>
                    </a:lnTo>
                    <a:lnTo>
                      <a:pt x="293" y="7498"/>
                    </a:lnTo>
                    <a:lnTo>
                      <a:pt x="391" y="7523"/>
                    </a:lnTo>
                    <a:lnTo>
                      <a:pt x="489" y="7547"/>
                    </a:lnTo>
                    <a:lnTo>
                      <a:pt x="16705" y="7547"/>
                    </a:lnTo>
                    <a:lnTo>
                      <a:pt x="16803" y="7523"/>
                    </a:lnTo>
                    <a:lnTo>
                      <a:pt x="16901" y="7498"/>
                    </a:lnTo>
                    <a:lnTo>
                      <a:pt x="16974" y="7450"/>
                    </a:lnTo>
                    <a:lnTo>
                      <a:pt x="17047" y="7401"/>
                    </a:lnTo>
                    <a:lnTo>
                      <a:pt x="17121" y="7327"/>
                    </a:lnTo>
                    <a:lnTo>
                      <a:pt x="17145" y="7230"/>
                    </a:lnTo>
                    <a:lnTo>
                      <a:pt x="17194" y="7157"/>
                    </a:lnTo>
                    <a:lnTo>
                      <a:pt x="17194" y="7059"/>
                    </a:lnTo>
                    <a:lnTo>
                      <a:pt x="17194" y="1"/>
                    </a:lnTo>
                    <a:lnTo>
                      <a:pt x="16974" y="172"/>
                    </a:lnTo>
                    <a:lnTo>
                      <a:pt x="16754" y="294"/>
                    </a:lnTo>
                    <a:lnTo>
                      <a:pt x="16486" y="367"/>
                    </a:lnTo>
                    <a:lnTo>
                      <a:pt x="16217" y="391"/>
                    </a:lnTo>
                    <a:lnTo>
                      <a:pt x="9452" y="391"/>
                    </a:lnTo>
                    <a:lnTo>
                      <a:pt x="9452" y="855"/>
                    </a:lnTo>
                    <a:lnTo>
                      <a:pt x="9427" y="953"/>
                    </a:lnTo>
                    <a:lnTo>
                      <a:pt x="9403" y="1051"/>
                    </a:lnTo>
                    <a:lnTo>
                      <a:pt x="9354" y="1148"/>
                    </a:lnTo>
                    <a:lnTo>
                      <a:pt x="9305" y="1197"/>
                    </a:lnTo>
                    <a:lnTo>
                      <a:pt x="9232" y="1271"/>
                    </a:lnTo>
                    <a:lnTo>
                      <a:pt x="9134" y="1319"/>
                    </a:lnTo>
                    <a:lnTo>
                      <a:pt x="9061" y="1344"/>
                    </a:lnTo>
                    <a:lnTo>
                      <a:pt x="8133" y="1344"/>
                    </a:lnTo>
                    <a:lnTo>
                      <a:pt x="8060" y="1319"/>
                    </a:lnTo>
                    <a:lnTo>
                      <a:pt x="7962" y="1271"/>
                    </a:lnTo>
                    <a:lnTo>
                      <a:pt x="7889" y="1197"/>
                    </a:lnTo>
                    <a:lnTo>
                      <a:pt x="7840" y="1148"/>
                    </a:lnTo>
                    <a:lnTo>
                      <a:pt x="7791" y="1051"/>
                    </a:lnTo>
                    <a:lnTo>
                      <a:pt x="7767" y="953"/>
                    </a:lnTo>
                    <a:lnTo>
                      <a:pt x="7742" y="855"/>
                    </a:lnTo>
                    <a:lnTo>
                      <a:pt x="7742" y="391"/>
                    </a:lnTo>
                    <a:lnTo>
                      <a:pt x="977" y="391"/>
                    </a:lnTo>
                    <a:lnTo>
                      <a:pt x="708" y="367"/>
                    </a:lnTo>
                    <a:lnTo>
                      <a:pt x="440" y="294"/>
                    </a:lnTo>
                    <a:lnTo>
                      <a:pt x="220" y="17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8324A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37" name="Shape 940"/>
            <p:cNvGrpSpPr/>
            <p:nvPr/>
          </p:nvGrpSpPr>
          <p:grpSpPr>
            <a:xfrm>
              <a:off x="5167525" y="6143598"/>
              <a:ext cx="378749" cy="277698"/>
              <a:chOff x="4610450" y="3703750"/>
              <a:chExt cx="453050" cy="332175"/>
            </a:xfrm>
          </p:grpSpPr>
          <p:sp>
            <p:nvSpPr>
              <p:cNvPr id="38" name="Shape 941"/>
              <p:cNvSpPr/>
              <p:nvPr/>
            </p:nvSpPr>
            <p:spPr>
              <a:xfrm>
                <a:off x="4610450" y="3703750"/>
                <a:ext cx="453050" cy="332175"/>
              </a:xfrm>
              <a:custGeom>
                <a:avLst/>
                <a:gdLst/>
                <a:ahLst/>
                <a:cxnLst/>
                <a:rect l="0" t="0" r="0" b="0"/>
                <a:pathLst>
                  <a:path w="18122" h="13287" extrusionOk="0">
                    <a:moveTo>
                      <a:pt x="366" y="0"/>
                    </a:moveTo>
                    <a:lnTo>
                      <a:pt x="293" y="49"/>
                    </a:lnTo>
                    <a:lnTo>
                      <a:pt x="195" y="74"/>
                    </a:lnTo>
                    <a:lnTo>
                      <a:pt x="122" y="147"/>
                    </a:lnTo>
                    <a:lnTo>
                      <a:pt x="73" y="220"/>
                    </a:lnTo>
                    <a:lnTo>
                      <a:pt x="25" y="293"/>
                    </a:lnTo>
                    <a:lnTo>
                      <a:pt x="0" y="391"/>
                    </a:lnTo>
                    <a:lnTo>
                      <a:pt x="0" y="489"/>
                    </a:lnTo>
                    <a:lnTo>
                      <a:pt x="0" y="12798"/>
                    </a:lnTo>
                    <a:lnTo>
                      <a:pt x="0" y="12896"/>
                    </a:lnTo>
                    <a:lnTo>
                      <a:pt x="25" y="12993"/>
                    </a:lnTo>
                    <a:lnTo>
                      <a:pt x="73" y="13067"/>
                    </a:lnTo>
                    <a:lnTo>
                      <a:pt x="122" y="13140"/>
                    </a:lnTo>
                    <a:lnTo>
                      <a:pt x="195" y="13213"/>
                    </a:lnTo>
                    <a:lnTo>
                      <a:pt x="293" y="13238"/>
                    </a:lnTo>
                    <a:lnTo>
                      <a:pt x="366" y="13287"/>
                    </a:lnTo>
                    <a:lnTo>
                      <a:pt x="17756" y="13287"/>
                    </a:lnTo>
                    <a:lnTo>
                      <a:pt x="17829" y="13238"/>
                    </a:lnTo>
                    <a:lnTo>
                      <a:pt x="17927" y="13213"/>
                    </a:lnTo>
                    <a:lnTo>
                      <a:pt x="18000" y="13140"/>
                    </a:lnTo>
                    <a:lnTo>
                      <a:pt x="18049" y="13067"/>
                    </a:lnTo>
                    <a:lnTo>
                      <a:pt x="18098" y="12993"/>
                    </a:lnTo>
                    <a:lnTo>
                      <a:pt x="18122" y="12896"/>
                    </a:lnTo>
                    <a:lnTo>
                      <a:pt x="18122" y="12798"/>
                    </a:lnTo>
                    <a:lnTo>
                      <a:pt x="18122" y="12700"/>
                    </a:lnTo>
                    <a:lnTo>
                      <a:pt x="18098" y="12603"/>
                    </a:lnTo>
                    <a:lnTo>
                      <a:pt x="18049" y="12529"/>
                    </a:lnTo>
                    <a:lnTo>
                      <a:pt x="18000" y="12456"/>
                    </a:lnTo>
                    <a:lnTo>
                      <a:pt x="17927" y="12383"/>
                    </a:lnTo>
                    <a:lnTo>
                      <a:pt x="17829" y="12358"/>
                    </a:lnTo>
                    <a:lnTo>
                      <a:pt x="17756" y="12310"/>
                    </a:lnTo>
                    <a:lnTo>
                      <a:pt x="977" y="12310"/>
                    </a:lnTo>
                    <a:lnTo>
                      <a:pt x="977" y="489"/>
                    </a:lnTo>
                    <a:lnTo>
                      <a:pt x="953" y="391"/>
                    </a:lnTo>
                    <a:lnTo>
                      <a:pt x="928" y="293"/>
                    </a:lnTo>
                    <a:lnTo>
                      <a:pt x="879" y="220"/>
                    </a:lnTo>
                    <a:lnTo>
                      <a:pt x="830" y="147"/>
                    </a:lnTo>
                    <a:lnTo>
                      <a:pt x="757" y="74"/>
                    </a:lnTo>
                    <a:lnTo>
                      <a:pt x="660" y="49"/>
                    </a:lnTo>
                    <a:lnTo>
                      <a:pt x="586" y="0"/>
                    </a:lnTo>
                    <a:close/>
                  </a:path>
                </a:pathLst>
              </a:custGeom>
              <a:solidFill>
                <a:srgbClr val="28324A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9" name="Shape 942"/>
              <p:cNvSpPr/>
              <p:nvPr/>
            </p:nvSpPr>
            <p:spPr>
              <a:xfrm>
                <a:off x="4642200" y="3730000"/>
                <a:ext cx="389550" cy="249150"/>
              </a:xfrm>
              <a:custGeom>
                <a:avLst/>
                <a:gdLst/>
                <a:ahLst/>
                <a:cxnLst/>
                <a:rect l="0" t="0" r="0" b="0"/>
                <a:pathLst>
                  <a:path w="15582" h="9966" extrusionOk="0">
                    <a:moveTo>
                      <a:pt x="14752" y="1"/>
                    </a:moveTo>
                    <a:lnTo>
                      <a:pt x="14629" y="49"/>
                    </a:lnTo>
                    <a:lnTo>
                      <a:pt x="14507" y="98"/>
                    </a:lnTo>
                    <a:lnTo>
                      <a:pt x="14410" y="196"/>
                    </a:lnTo>
                    <a:lnTo>
                      <a:pt x="14336" y="294"/>
                    </a:lnTo>
                    <a:lnTo>
                      <a:pt x="14263" y="416"/>
                    </a:lnTo>
                    <a:lnTo>
                      <a:pt x="14239" y="538"/>
                    </a:lnTo>
                    <a:lnTo>
                      <a:pt x="14214" y="684"/>
                    </a:lnTo>
                    <a:lnTo>
                      <a:pt x="14239" y="831"/>
                    </a:lnTo>
                    <a:lnTo>
                      <a:pt x="14288" y="1002"/>
                    </a:lnTo>
                    <a:lnTo>
                      <a:pt x="11308" y="4372"/>
                    </a:lnTo>
                    <a:lnTo>
                      <a:pt x="11161" y="4323"/>
                    </a:lnTo>
                    <a:lnTo>
                      <a:pt x="11015" y="4299"/>
                    </a:lnTo>
                    <a:lnTo>
                      <a:pt x="10844" y="4323"/>
                    </a:lnTo>
                    <a:lnTo>
                      <a:pt x="10087" y="3005"/>
                    </a:lnTo>
                    <a:lnTo>
                      <a:pt x="10160" y="2907"/>
                    </a:lnTo>
                    <a:lnTo>
                      <a:pt x="10209" y="2809"/>
                    </a:lnTo>
                    <a:lnTo>
                      <a:pt x="10233" y="2687"/>
                    </a:lnTo>
                    <a:lnTo>
                      <a:pt x="10233" y="2565"/>
                    </a:lnTo>
                    <a:lnTo>
                      <a:pt x="10233" y="2418"/>
                    </a:lnTo>
                    <a:lnTo>
                      <a:pt x="10184" y="2296"/>
                    </a:lnTo>
                    <a:lnTo>
                      <a:pt x="10136" y="2174"/>
                    </a:lnTo>
                    <a:lnTo>
                      <a:pt x="10038" y="2077"/>
                    </a:lnTo>
                    <a:lnTo>
                      <a:pt x="9940" y="2003"/>
                    </a:lnTo>
                    <a:lnTo>
                      <a:pt x="9818" y="1930"/>
                    </a:lnTo>
                    <a:lnTo>
                      <a:pt x="9696" y="1906"/>
                    </a:lnTo>
                    <a:lnTo>
                      <a:pt x="9549" y="1881"/>
                    </a:lnTo>
                    <a:lnTo>
                      <a:pt x="9427" y="1906"/>
                    </a:lnTo>
                    <a:lnTo>
                      <a:pt x="9281" y="1930"/>
                    </a:lnTo>
                    <a:lnTo>
                      <a:pt x="9183" y="2003"/>
                    </a:lnTo>
                    <a:lnTo>
                      <a:pt x="9085" y="2077"/>
                    </a:lnTo>
                    <a:lnTo>
                      <a:pt x="8988" y="2174"/>
                    </a:lnTo>
                    <a:lnTo>
                      <a:pt x="8939" y="2296"/>
                    </a:lnTo>
                    <a:lnTo>
                      <a:pt x="8890" y="2418"/>
                    </a:lnTo>
                    <a:lnTo>
                      <a:pt x="8866" y="2565"/>
                    </a:lnTo>
                    <a:lnTo>
                      <a:pt x="8890" y="2663"/>
                    </a:lnTo>
                    <a:lnTo>
                      <a:pt x="8914" y="2785"/>
                    </a:lnTo>
                    <a:lnTo>
                      <a:pt x="8939" y="2883"/>
                    </a:lnTo>
                    <a:lnTo>
                      <a:pt x="8988" y="2956"/>
                    </a:lnTo>
                    <a:lnTo>
                      <a:pt x="6521" y="6668"/>
                    </a:lnTo>
                    <a:lnTo>
                      <a:pt x="6399" y="6644"/>
                    </a:lnTo>
                    <a:lnTo>
                      <a:pt x="6130" y="6644"/>
                    </a:lnTo>
                    <a:lnTo>
                      <a:pt x="5959" y="6717"/>
                    </a:lnTo>
                    <a:lnTo>
                      <a:pt x="4714" y="5398"/>
                    </a:lnTo>
                    <a:lnTo>
                      <a:pt x="4763" y="5252"/>
                    </a:lnTo>
                    <a:lnTo>
                      <a:pt x="4763" y="5105"/>
                    </a:lnTo>
                    <a:lnTo>
                      <a:pt x="4763" y="4958"/>
                    </a:lnTo>
                    <a:lnTo>
                      <a:pt x="4714" y="4836"/>
                    </a:lnTo>
                    <a:lnTo>
                      <a:pt x="4665" y="4714"/>
                    </a:lnTo>
                    <a:lnTo>
                      <a:pt x="4567" y="4617"/>
                    </a:lnTo>
                    <a:lnTo>
                      <a:pt x="4470" y="4543"/>
                    </a:lnTo>
                    <a:lnTo>
                      <a:pt x="4347" y="4470"/>
                    </a:lnTo>
                    <a:lnTo>
                      <a:pt x="4225" y="4446"/>
                    </a:lnTo>
                    <a:lnTo>
                      <a:pt x="4079" y="4421"/>
                    </a:lnTo>
                    <a:lnTo>
                      <a:pt x="3957" y="4446"/>
                    </a:lnTo>
                    <a:lnTo>
                      <a:pt x="3810" y="4470"/>
                    </a:lnTo>
                    <a:lnTo>
                      <a:pt x="3712" y="4543"/>
                    </a:lnTo>
                    <a:lnTo>
                      <a:pt x="3615" y="4617"/>
                    </a:lnTo>
                    <a:lnTo>
                      <a:pt x="3517" y="4714"/>
                    </a:lnTo>
                    <a:lnTo>
                      <a:pt x="3468" y="4836"/>
                    </a:lnTo>
                    <a:lnTo>
                      <a:pt x="3419" y="4958"/>
                    </a:lnTo>
                    <a:lnTo>
                      <a:pt x="3395" y="5105"/>
                    </a:lnTo>
                    <a:lnTo>
                      <a:pt x="3419" y="5276"/>
                    </a:lnTo>
                    <a:lnTo>
                      <a:pt x="3493" y="5447"/>
                    </a:lnTo>
                    <a:lnTo>
                      <a:pt x="49" y="9574"/>
                    </a:lnTo>
                    <a:lnTo>
                      <a:pt x="0" y="9648"/>
                    </a:lnTo>
                    <a:lnTo>
                      <a:pt x="0" y="9745"/>
                    </a:lnTo>
                    <a:lnTo>
                      <a:pt x="25" y="9843"/>
                    </a:lnTo>
                    <a:lnTo>
                      <a:pt x="98" y="9916"/>
                    </a:lnTo>
                    <a:lnTo>
                      <a:pt x="171" y="9965"/>
                    </a:lnTo>
                    <a:lnTo>
                      <a:pt x="244" y="9965"/>
                    </a:lnTo>
                    <a:lnTo>
                      <a:pt x="342" y="9941"/>
                    </a:lnTo>
                    <a:lnTo>
                      <a:pt x="440" y="9892"/>
                    </a:lnTo>
                    <a:lnTo>
                      <a:pt x="3859" y="5740"/>
                    </a:lnTo>
                    <a:lnTo>
                      <a:pt x="3981" y="5789"/>
                    </a:lnTo>
                    <a:lnTo>
                      <a:pt x="4079" y="5789"/>
                    </a:lnTo>
                    <a:lnTo>
                      <a:pt x="4225" y="5764"/>
                    </a:lnTo>
                    <a:lnTo>
                      <a:pt x="4347" y="5740"/>
                    </a:lnTo>
                    <a:lnTo>
                      <a:pt x="5642" y="7083"/>
                    </a:lnTo>
                    <a:lnTo>
                      <a:pt x="5617" y="7205"/>
                    </a:lnTo>
                    <a:lnTo>
                      <a:pt x="5617" y="7328"/>
                    </a:lnTo>
                    <a:lnTo>
                      <a:pt x="5617" y="7450"/>
                    </a:lnTo>
                    <a:lnTo>
                      <a:pt x="5666" y="7572"/>
                    </a:lnTo>
                    <a:lnTo>
                      <a:pt x="5740" y="7694"/>
                    </a:lnTo>
                    <a:lnTo>
                      <a:pt x="5813" y="7792"/>
                    </a:lnTo>
                    <a:lnTo>
                      <a:pt x="5910" y="7889"/>
                    </a:lnTo>
                    <a:lnTo>
                      <a:pt x="6033" y="7938"/>
                    </a:lnTo>
                    <a:lnTo>
                      <a:pt x="6155" y="7987"/>
                    </a:lnTo>
                    <a:lnTo>
                      <a:pt x="6301" y="8011"/>
                    </a:lnTo>
                    <a:lnTo>
                      <a:pt x="6448" y="7987"/>
                    </a:lnTo>
                    <a:lnTo>
                      <a:pt x="6570" y="7938"/>
                    </a:lnTo>
                    <a:lnTo>
                      <a:pt x="6692" y="7889"/>
                    </a:lnTo>
                    <a:lnTo>
                      <a:pt x="6790" y="7792"/>
                    </a:lnTo>
                    <a:lnTo>
                      <a:pt x="6863" y="7694"/>
                    </a:lnTo>
                    <a:lnTo>
                      <a:pt x="6936" y="7572"/>
                    </a:lnTo>
                    <a:lnTo>
                      <a:pt x="6961" y="7450"/>
                    </a:lnTo>
                    <a:lnTo>
                      <a:pt x="6985" y="7328"/>
                    </a:lnTo>
                    <a:lnTo>
                      <a:pt x="6961" y="7132"/>
                    </a:lnTo>
                    <a:lnTo>
                      <a:pt x="6887" y="6986"/>
                    </a:lnTo>
                    <a:lnTo>
                      <a:pt x="9403" y="3224"/>
                    </a:lnTo>
                    <a:lnTo>
                      <a:pt x="9549" y="3249"/>
                    </a:lnTo>
                    <a:lnTo>
                      <a:pt x="9647" y="3249"/>
                    </a:lnTo>
                    <a:lnTo>
                      <a:pt x="10429" y="4617"/>
                    </a:lnTo>
                    <a:lnTo>
                      <a:pt x="10355" y="4788"/>
                    </a:lnTo>
                    <a:lnTo>
                      <a:pt x="10331" y="4885"/>
                    </a:lnTo>
                    <a:lnTo>
                      <a:pt x="10331" y="4983"/>
                    </a:lnTo>
                    <a:lnTo>
                      <a:pt x="10331" y="5129"/>
                    </a:lnTo>
                    <a:lnTo>
                      <a:pt x="10380" y="5252"/>
                    </a:lnTo>
                    <a:lnTo>
                      <a:pt x="10429" y="5374"/>
                    </a:lnTo>
                    <a:lnTo>
                      <a:pt x="10526" y="5471"/>
                    </a:lnTo>
                    <a:lnTo>
                      <a:pt x="10624" y="5569"/>
                    </a:lnTo>
                    <a:lnTo>
                      <a:pt x="10746" y="5618"/>
                    </a:lnTo>
                    <a:lnTo>
                      <a:pt x="10868" y="5667"/>
                    </a:lnTo>
                    <a:lnTo>
                      <a:pt x="11137" y="5667"/>
                    </a:lnTo>
                    <a:lnTo>
                      <a:pt x="11284" y="5618"/>
                    </a:lnTo>
                    <a:lnTo>
                      <a:pt x="11381" y="5569"/>
                    </a:lnTo>
                    <a:lnTo>
                      <a:pt x="11479" y="5471"/>
                    </a:lnTo>
                    <a:lnTo>
                      <a:pt x="11577" y="5374"/>
                    </a:lnTo>
                    <a:lnTo>
                      <a:pt x="11625" y="5252"/>
                    </a:lnTo>
                    <a:lnTo>
                      <a:pt x="11674" y="5129"/>
                    </a:lnTo>
                    <a:lnTo>
                      <a:pt x="11699" y="4983"/>
                    </a:lnTo>
                    <a:lnTo>
                      <a:pt x="11674" y="4861"/>
                    </a:lnTo>
                    <a:lnTo>
                      <a:pt x="11650" y="4739"/>
                    </a:lnTo>
                    <a:lnTo>
                      <a:pt x="14654" y="1319"/>
                    </a:lnTo>
                    <a:lnTo>
                      <a:pt x="14776" y="1344"/>
                    </a:lnTo>
                    <a:lnTo>
                      <a:pt x="14898" y="1368"/>
                    </a:lnTo>
                    <a:lnTo>
                      <a:pt x="15045" y="1344"/>
                    </a:lnTo>
                    <a:lnTo>
                      <a:pt x="15167" y="1295"/>
                    </a:lnTo>
                    <a:lnTo>
                      <a:pt x="15289" y="1246"/>
                    </a:lnTo>
                    <a:lnTo>
                      <a:pt x="15387" y="1148"/>
                    </a:lnTo>
                    <a:lnTo>
                      <a:pt x="15460" y="1051"/>
                    </a:lnTo>
                    <a:lnTo>
                      <a:pt x="15533" y="953"/>
                    </a:lnTo>
                    <a:lnTo>
                      <a:pt x="15558" y="807"/>
                    </a:lnTo>
                    <a:lnTo>
                      <a:pt x="15582" y="684"/>
                    </a:lnTo>
                    <a:lnTo>
                      <a:pt x="15558" y="538"/>
                    </a:lnTo>
                    <a:lnTo>
                      <a:pt x="15533" y="416"/>
                    </a:lnTo>
                    <a:lnTo>
                      <a:pt x="15460" y="294"/>
                    </a:lnTo>
                    <a:lnTo>
                      <a:pt x="15387" y="196"/>
                    </a:lnTo>
                    <a:lnTo>
                      <a:pt x="15289" y="98"/>
                    </a:lnTo>
                    <a:lnTo>
                      <a:pt x="15167" y="49"/>
                    </a:lnTo>
                    <a:lnTo>
                      <a:pt x="15045" y="1"/>
                    </a:lnTo>
                    <a:close/>
                  </a:path>
                </a:pathLst>
              </a:custGeom>
              <a:solidFill>
                <a:srgbClr val="28324A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47" name="Shape 1009"/>
            <p:cNvGrpSpPr>
              <a:grpSpLocks noChangeAspect="1"/>
            </p:cNvGrpSpPr>
            <p:nvPr/>
          </p:nvGrpSpPr>
          <p:grpSpPr>
            <a:xfrm>
              <a:off x="4303962" y="3927192"/>
              <a:ext cx="2144818" cy="2057400"/>
              <a:chOff x="5241175" y="4959100"/>
              <a:chExt cx="539775" cy="517775"/>
            </a:xfrm>
          </p:grpSpPr>
          <p:sp>
            <p:nvSpPr>
              <p:cNvPr id="48" name="Shape 1010"/>
              <p:cNvSpPr/>
              <p:nvPr/>
            </p:nvSpPr>
            <p:spPr>
              <a:xfrm>
                <a:off x="5575150" y="4959100"/>
                <a:ext cx="161225" cy="178300"/>
              </a:xfrm>
              <a:custGeom>
                <a:avLst/>
                <a:gdLst/>
                <a:ahLst/>
                <a:cxnLst/>
                <a:rect l="0" t="0" r="0" b="0"/>
                <a:pathLst>
                  <a:path w="6449" h="7132" extrusionOk="0">
                    <a:moveTo>
                      <a:pt x="4641" y="0"/>
                    </a:moveTo>
                    <a:lnTo>
                      <a:pt x="4470" y="25"/>
                    </a:lnTo>
                    <a:lnTo>
                      <a:pt x="4299" y="49"/>
                    </a:lnTo>
                    <a:lnTo>
                      <a:pt x="4128" y="98"/>
                    </a:lnTo>
                    <a:lnTo>
                      <a:pt x="3957" y="147"/>
                    </a:lnTo>
                    <a:lnTo>
                      <a:pt x="3786" y="220"/>
                    </a:lnTo>
                    <a:lnTo>
                      <a:pt x="3640" y="318"/>
                    </a:lnTo>
                    <a:lnTo>
                      <a:pt x="3517" y="415"/>
                    </a:lnTo>
                    <a:lnTo>
                      <a:pt x="3395" y="538"/>
                    </a:lnTo>
                    <a:lnTo>
                      <a:pt x="3273" y="660"/>
                    </a:lnTo>
                    <a:lnTo>
                      <a:pt x="3175" y="806"/>
                    </a:lnTo>
                    <a:lnTo>
                      <a:pt x="3078" y="953"/>
                    </a:lnTo>
                    <a:lnTo>
                      <a:pt x="3005" y="1099"/>
                    </a:lnTo>
                    <a:lnTo>
                      <a:pt x="2931" y="1270"/>
                    </a:lnTo>
                    <a:lnTo>
                      <a:pt x="2907" y="1441"/>
                    </a:lnTo>
                    <a:lnTo>
                      <a:pt x="2882" y="1612"/>
                    </a:lnTo>
                    <a:lnTo>
                      <a:pt x="2858" y="1808"/>
                    </a:lnTo>
                    <a:lnTo>
                      <a:pt x="2882" y="2076"/>
                    </a:lnTo>
                    <a:lnTo>
                      <a:pt x="2956" y="2345"/>
                    </a:lnTo>
                    <a:lnTo>
                      <a:pt x="3053" y="2589"/>
                    </a:lnTo>
                    <a:lnTo>
                      <a:pt x="3175" y="2809"/>
                    </a:lnTo>
                    <a:lnTo>
                      <a:pt x="0" y="6546"/>
                    </a:lnTo>
                    <a:lnTo>
                      <a:pt x="367" y="6814"/>
                    </a:lnTo>
                    <a:lnTo>
                      <a:pt x="709" y="7132"/>
                    </a:lnTo>
                    <a:lnTo>
                      <a:pt x="3884" y="3419"/>
                    </a:lnTo>
                    <a:lnTo>
                      <a:pt x="4055" y="3493"/>
                    </a:lnTo>
                    <a:lnTo>
                      <a:pt x="4250" y="3542"/>
                    </a:lnTo>
                    <a:lnTo>
                      <a:pt x="4445" y="3566"/>
                    </a:lnTo>
                    <a:lnTo>
                      <a:pt x="4641" y="3590"/>
                    </a:lnTo>
                    <a:lnTo>
                      <a:pt x="4836" y="3566"/>
                    </a:lnTo>
                    <a:lnTo>
                      <a:pt x="5007" y="3542"/>
                    </a:lnTo>
                    <a:lnTo>
                      <a:pt x="5178" y="3517"/>
                    </a:lnTo>
                    <a:lnTo>
                      <a:pt x="5349" y="3444"/>
                    </a:lnTo>
                    <a:lnTo>
                      <a:pt x="5496" y="3371"/>
                    </a:lnTo>
                    <a:lnTo>
                      <a:pt x="5642" y="3273"/>
                    </a:lnTo>
                    <a:lnTo>
                      <a:pt x="5789" y="3175"/>
                    </a:lnTo>
                    <a:lnTo>
                      <a:pt x="5911" y="3053"/>
                    </a:lnTo>
                    <a:lnTo>
                      <a:pt x="6033" y="2931"/>
                    </a:lnTo>
                    <a:lnTo>
                      <a:pt x="6131" y="2809"/>
                    </a:lnTo>
                    <a:lnTo>
                      <a:pt x="6228" y="2638"/>
                    </a:lnTo>
                    <a:lnTo>
                      <a:pt x="6302" y="2491"/>
                    </a:lnTo>
                    <a:lnTo>
                      <a:pt x="6350" y="2320"/>
                    </a:lnTo>
                    <a:lnTo>
                      <a:pt x="6399" y="2149"/>
                    </a:lnTo>
                    <a:lnTo>
                      <a:pt x="6424" y="1979"/>
                    </a:lnTo>
                    <a:lnTo>
                      <a:pt x="6448" y="1808"/>
                    </a:lnTo>
                    <a:lnTo>
                      <a:pt x="6424" y="1612"/>
                    </a:lnTo>
                    <a:lnTo>
                      <a:pt x="6399" y="1441"/>
                    </a:lnTo>
                    <a:lnTo>
                      <a:pt x="6350" y="1270"/>
                    </a:lnTo>
                    <a:lnTo>
                      <a:pt x="6302" y="1099"/>
                    </a:lnTo>
                    <a:lnTo>
                      <a:pt x="6228" y="953"/>
                    </a:lnTo>
                    <a:lnTo>
                      <a:pt x="6131" y="806"/>
                    </a:lnTo>
                    <a:lnTo>
                      <a:pt x="6033" y="660"/>
                    </a:lnTo>
                    <a:lnTo>
                      <a:pt x="5911" y="538"/>
                    </a:lnTo>
                    <a:lnTo>
                      <a:pt x="5789" y="415"/>
                    </a:lnTo>
                    <a:lnTo>
                      <a:pt x="5642" y="318"/>
                    </a:lnTo>
                    <a:lnTo>
                      <a:pt x="5496" y="220"/>
                    </a:lnTo>
                    <a:lnTo>
                      <a:pt x="5349" y="147"/>
                    </a:lnTo>
                    <a:lnTo>
                      <a:pt x="5178" y="98"/>
                    </a:lnTo>
                    <a:lnTo>
                      <a:pt x="5007" y="49"/>
                    </a:lnTo>
                    <a:lnTo>
                      <a:pt x="4836" y="25"/>
                    </a:lnTo>
                    <a:lnTo>
                      <a:pt x="4641" y="0"/>
                    </a:lnTo>
                    <a:close/>
                  </a:path>
                </a:pathLst>
              </a:custGeom>
              <a:solidFill>
                <a:srgbClr val="28324A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9" name="Shape 1011"/>
              <p:cNvSpPr/>
              <p:nvPr/>
            </p:nvSpPr>
            <p:spPr>
              <a:xfrm>
                <a:off x="5330925" y="4985350"/>
                <a:ext cx="128250" cy="148400"/>
              </a:xfrm>
              <a:custGeom>
                <a:avLst/>
                <a:gdLst/>
                <a:ahLst/>
                <a:cxnLst/>
                <a:rect l="0" t="0" r="0" b="0"/>
                <a:pathLst>
                  <a:path w="5130" h="5936" extrusionOk="0">
                    <a:moveTo>
                      <a:pt x="1563" y="0"/>
                    </a:moveTo>
                    <a:lnTo>
                      <a:pt x="1392" y="25"/>
                    </a:lnTo>
                    <a:lnTo>
                      <a:pt x="1221" y="74"/>
                    </a:lnTo>
                    <a:lnTo>
                      <a:pt x="1075" y="147"/>
                    </a:lnTo>
                    <a:lnTo>
                      <a:pt x="904" y="220"/>
                    </a:lnTo>
                    <a:lnTo>
                      <a:pt x="757" y="318"/>
                    </a:lnTo>
                    <a:lnTo>
                      <a:pt x="635" y="416"/>
                    </a:lnTo>
                    <a:lnTo>
                      <a:pt x="513" y="538"/>
                    </a:lnTo>
                    <a:lnTo>
                      <a:pt x="391" y="660"/>
                    </a:lnTo>
                    <a:lnTo>
                      <a:pt x="293" y="806"/>
                    </a:lnTo>
                    <a:lnTo>
                      <a:pt x="196" y="953"/>
                    </a:lnTo>
                    <a:lnTo>
                      <a:pt x="122" y="1099"/>
                    </a:lnTo>
                    <a:lnTo>
                      <a:pt x="74" y="1270"/>
                    </a:lnTo>
                    <a:lnTo>
                      <a:pt x="25" y="1466"/>
                    </a:lnTo>
                    <a:lnTo>
                      <a:pt x="0" y="1637"/>
                    </a:lnTo>
                    <a:lnTo>
                      <a:pt x="0" y="1808"/>
                    </a:lnTo>
                    <a:lnTo>
                      <a:pt x="0" y="2003"/>
                    </a:lnTo>
                    <a:lnTo>
                      <a:pt x="25" y="2174"/>
                    </a:lnTo>
                    <a:lnTo>
                      <a:pt x="74" y="2345"/>
                    </a:lnTo>
                    <a:lnTo>
                      <a:pt x="147" y="2492"/>
                    </a:lnTo>
                    <a:lnTo>
                      <a:pt x="220" y="2663"/>
                    </a:lnTo>
                    <a:lnTo>
                      <a:pt x="318" y="2785"/>
                    </a:lnTo>
                    <a:lnTo>
                      <a:pt x="415" y="2931"/>
                    </a:lnTo>
                    <a:lnTo>
                      <a:pt x="538" y="3053"/>
                    </a:lnTo>
                    <a:lnTo>
                      <a:pt x="660" y="3175"/>
                    </a:lnTo>
                    <a:lnTo>
                      <a:pt x="806" y="3273"/>
                    </a:lnTo>
                    <a:lnTo>
                      <a:pt x="953" y="3371"/>
                    </a:lnTo>
                    <a:lnTo>
                      <a:pt x="1099" y="3444"/>
                    </a:lnTo>
                    <a:lnTo>
                      <a:pt x="1270" y="3493"/>
                    </a:lnTo>
                    <a:lnTo>
                      <a:pt x="1466" y="3542"/>
                    </a:lnTo>
                    <a:lnTo>
                      <a:pt x="1710" y="3566"/>
                    </a:lnTo>
                    <a:lnTo>
                      <a:pt x="1979" y="3566"/>
                    </a:lnTo>
                    <a:lnTo>
                      <a:pt x="2223" y="3517"/>
                    </a:lnTo>
                    <a:lnTo>
                      <a:pt x="2467" y="3444"/>
                    </a:lnTo>
                    <a:lnTo>
                      <a:pt x="4396" y="5935"/>
                    </a:lnTo>
                    <a:lnTo>
                      <a:pt x="4738" y="5642"/>
                    </a:lnTo>
                    <a:lnTo>
                      <a:pt x="5129" y="5374"/>
                    </a:lnTo>
                    <a:lnTo>
                      <a:pt x="3200" y="2858"/>
                    </a:lnTo>
                    <a:lnTo>
                      <a:pt x="3322" y="2687"/>
                    </a:lnTo>
                    <a:lnTo>
                      <a:pt x="3419" y="2516"/>
                    </a:lnTo>
                    <a:lnTo>
                      <a:pt x="3493" y="2321"/>
                    </a:lnTo>
                    <a:lnTo>
                      <a:pt x="3542" y="2101"/>
                    </a:lnTo>
                    <a:lnTo>
                      <a:pt x="3566" y="1930"/>
                    </a:lnTo>
                    <a:lnTo>
                      <a:pt x="3566" y="1734"/>
                    </a:lnTo>
                    <a:lnTo>
                      <a:pt x="3566" y="1564"/>
                    </a:lnTo>
                    <a:lnTo>
                      <a:pt x="3517" y="1393"/>
                    </a:lnTo>
                    <a:lnTo>
                      <a:pt x="3468" y="1222"/>
                    </a:lnTo>
                    <a:lnTo>
                      <a:pt x="3419" y="1075"/>
                    </a:lnTo>
                    <a:lnTo>
                      <a:pt x="3346" y="904"/>
                    </a:lnTo>
                    <a:lnTo>
                      <a:pt x="3249" y="758"/>
                    </a:lnTo>
                    <a:lnTo>
                      <a:pt x="3151" y="635"/>
                    </a:lnTo>
                    <a:lnTo>
                      <a:pt x="3029" y="513"/>
                    </a:lnTo>
                    <a:lnTo>
                      <a:pt x="2907" y="391"/>
                    </a:lnTo>
                    <a:lnTo>
                      <a:pt x="2760" y="294"/>
                    </a:lnTo>
                    <a:lnTo>
                      <a:pt x="2614" y="196"/>
                    </a:lnTo>
                    <a:lnTo>
                      <a:pt x="2443" y="123"/>
                    </a:lnTo>
                    <a:lnTo>
                      <a:pt x="2272" y="74"/>
                    </a:lnTo>
                    <a:lnTo>
                      <a:pt x="2101" y="25"/>
                    </a:lnTo>
                    <a:lnTo>
                      <a:pt x="1930" y="0"/>
                    </a:lnTo>
                    <a:close/>
                  </a:path>
                </a:pathLst>
              </a:custGeom>
              <a:solidFill>
                <a:srgbClr val="28324A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0" name="Shape 1012"/>
              <p:cNvSpPr/>
              <p:nvPr/>
            </p:nvSpPr>
            <p:spPr>
              <a:xfrm>
                <a:off x="5241175" y="5241175"/>
                <a:ext cx="180125" cy="109325"/>
              </a:xfrm>
              <a:custGeom>
                <a:avLst/>
                <a:gdLst/>
                <a:ahLst/>
                <a:cxnLst/>
                <a:rect l="0" t="0" r="0" b="0"/>
                <a:pathLst>
                  <a:path w="7205" h="4373" extrusionOk="0">
                    <a:moveTo>
                      <a:pt x="6839" y="1"/>
                    </a:moveTo>
                    <a:lnTo>
                      <a:pt x="3224" y="1491"/>
                    </a:lnTo>
                    <a:lnTo>
                      <a:pt x="3102" y="1368"/>
                    </a:lnTo>
                    <a:lnTo>
                      <a:pt x="2980" y="1246"/>
                    </a:lnTo>
                    <a:lnTo>
                      <a:pt x="2858" y="1124"/>
                    </a:lnTo>
                    <a:lnTo>
                      <a:pt x="2687" y="1026"/>
                    </a:lnTo>
                    <a:lnTo>
                      <a:pt x="2540" y="953"/>
                    </a:lnTo>
                    <a:lnTo>
                      <a:pt x="2369" y="880"/>
                    </a:lnTo>
                    <a:lnTo>
                      <a:pt x="2198" y="831"/>
                    </a:lnTo>
                    <a:lnTo>
                      <a:pt x="2027" y="807"/>
                    </a:lnTo>
                    <a:lnTo>
                      <a:pt x="1856" y="782"/>
                    </a:lnTo>
                    <a:lnTo>
                      <a:pt x="1685" y="807"/>
                    </a:lnTo>
                    <a:lnTo>
                      <a:pt x="1514" y="807"/>
                    </a:lnTo>
                    <a:lnTo>
                      <a:pt x="1343" y="856"/>
                    </a:lnTo>
                    <a:lnTo>
                      <a:pt x="1172" y="904"/>
                    </a:lnTo>
                    <a:lnTo>
                      <a:pt x="1026" y="978"/>
                    </a:lnTo>
                    <a:lnTo>
                      <a:pt x="879" y="1051"/>
                    </a:lnTo>
                    <a:lnTo>
                      <a:pt x="733" y="1149"/>
                    </a:lnTo>
                    <a:lnTo>
                      <a:pt x="586" y="1271"/>
                    </a:lnTo>
                    <a:lnTo>
                      <a:pt x="464" y="1393"/>
                    </a:lnTo>
                    <a:lnTo>
                      <a:pt x="342" y="1515"/>
                    </a:lnTo>
                    <a:lnTo>
                      <a:pt x="244" y="1686"/>
                    </a:lnTo>
                    <a:lnTo>
                      <a:pt x="171" y="1832"/>
                    </a:lnTo>
                    <a:lnTo>
                      <a:pt x="98" y="2003"/>
                    </a:lnTo>
                    <a:lnTo>
                      <a:pt x="49" y="2174"/>
                    </a:lnTo>
                    <a:lnTo>
                      <a:pt x="25" y="2345"/>
                    </a:lnTo>
                    <a:lnTo>
                      <a:pt x="0" y="2516"/>
                    </a:lnTo>
                    <a:lnTo>
                      <a:pt x="0" y="2687"/>
                    </a:lnTo>
                    <a:lnTo>
                      <a:pt x="25" y="2858"/>
                    </a:lnTo>
                    <a:lnTo>
                      <a:pt x="73" y="3029"/>
                    </a:lnTo>
                    <a:lnTo>
                      <a:pt x="122" y="3200"/>
                    </a:lnTo>
                    <a:lnTo>
                      <a:pt x="195" y="3347"/>
                    </a:lnTo>
                    <a:lnTo>
                      <a:pt x="269" y="3518"/>
                    </a:lnTo>
                    <a:lnTo>
                      <a:pt x="366" y="3640"/>
                    </a:lnTo>
                    <a:lnTo>
                      <a:pt x="464" y="3786"/>
                    </a:lnTo>
                    <a:lnTo>
                      <a:pt x="611" y="3908"/>
                    </a:lnTo>
                    <a:lnTo>
                      <a:pt x="733" y="4031"/>
                    </a:lnTo>
                    <a:lnTo>
                      <a:pt x="904" y="4128"/>
                    </a:lnTo>
                    <a:lnTo>
                      <a:pt x="1050" y="4201"/>
                    </a:lnTo>
                    <a:lnTo>
                      <a:pt x="1221" y="4275"/>
                    </a:lnTo>
                    <a:lnTo>
                      <a:pt x="1392" y="4324"/>
                    </a:lnTo>
                    <a:lnTo>
                      <a:pt x="1563" y="4348"/>
                    </a:lnTo>
                    <a:lnTo>
                      <a:pt x="1734" y="4372"/>
                    </a:lnTo>
                    <a:lnTo>
                      <a:pt x="1905" y="4372"/>
                    </a:lnTo>
                    <a:lnTo>
                      <a:pt x="2076" y="4348"/>
                    </a:lnTo>
                    <a:lnTo>
                      <a:pt x="2247" y="4299"/>
                    </a:lnTo>
                    <a:lnTo>
                      <a:pt x="2418" y="4250"/>
                    </a:lnTo>
                    <a:lnTo>
                      <a:pt x="2565" y="4201"/>
                    </a:lnTo>
                    <a:lnTo>
                      <a:pt x="2711" y="4104"/>
                    </a:lnTo>
                    <a:lnTo>
                      <a:pt x="2858" y="4006"/>
                    </a:lnTo>
                    <a:lnTo>
                      <a:pt x="3004" y="3908"/>
                    </a:lnTo>
                    <a:lnTo>
                      <a:pt x="3126" y="3786"/>
                    </a:lnTo>
                    <a:lnTo>
                      <a:pt x="3248" y="3640"/>
                    </a:lnTo>
                    <a:lnTo>
                      <a:pt x="3346" y="3493"/>
                    </a:lnTo>
                    <a:lnTo>
                      <a:pt x="3468" y="3200"/>
                    </a:lnTo>
                    <a:lnTo>
                      <a:pt x="3541" y="2931"/>
                    </a:lnTo>
                    <a:lnTo>
                      <a:pt x="3590" y="2638"/>
                    </a:lnTo>
                    <a:lnTo>
                      <a:pt x="3566" y="2345"/>
                    </a:lnTo>
                    <a:lnTo>
                      <a:pt x="7205" y="856"/>
                    </a:lnTo>
                    <a:lnTo>
                      <a:pt x="6985" y="440"/>
                    </a:lnTo>
                    <a:lnTo>
                      <a:pt x="6839" y="1"/>
                    </a:lnTo>
                    <a:close/>
                  </a:path>
                </a:pathLst>
              </a:custGeom>
              <a:solidFill>
                <a:srgbClr val="28324A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1" name="Shape 1013"/>
              <p:cNvSpPr/>
              <p:nvPr/>
            </p:nvSpPr>
            <p:spPr>
              <a:xfrm>
                <a:off x="5461575" y="5316900"/>
                <a:ext cx="89175" cy="159975"/>
              </a:xfrm>
              <a:custGeom>
                <a:avLst/>
                <a:gdLst/>
                <a:ahLst/>
                <a:cxnLst/>
                <a:rect l="0" t="0" r="0" b="0"/>
                <a:pathLst>
                  <a:path w="3567" h="6399" extrusionOk="0">
                    <a:moveTo>
                      <a:pt x="1491" y="0"/>
                    </a:moveTo>
                    <a:lnTo>
                      <a:pt x="1393" y="2858"/>
                    </a:lnTo>
                    <a:lnTo>
                      <a:pt x="1198" y="2907"/>
                    </a:lnTo>
                    <a:lnTo>
                      <a:pt x="1002" y="3004"/>
                    </a:lnTo>
                    <a:lnTo>
                      <a:pt x="807" y="3102"/>
                    </a:lnTo>
                    <a:lnTo>
                      <a:pt x="636" y="3224"/>
                    </a:lnTo>
                    <a:lnTo>
                      <a:pt x="489" y="3346"/>
                    </a:lnTo>
                    <a:lnTo>
                      <a:pt x="392" y="3493"/>
                    </a:lnTo>
                    <a:lnTo>
                      <a:pt x="269" y="3639"/>
                    </a:lnTo>
                    <a:lnTo>
                      <a:pt x="196" y="3786"/>
                    </a:lnTo>
                    <a:lnTo>
                      <a:pt x="123" y="3932"/>
                    </a:lnTo>
                    <a:lnTo>
                      <a:pt x="74" y="4103"/>
                    </a:lnTo>
                    <a:lnTo>
                      <a:pt x="25" y="4274"/>
                    </a:lnTo>
                    <a:lnTo>
                      <a:pt x="1" y="4445"/>
                    </a:lnTo>
                    <a:lnTo>
                      <a:pt x="1" y="4616"/>
                    </a:lnTo>
                    <a:lnTo>
                      <a:pt x="1" y="4787"/>
                    </a:lnTo>
                    <a:lnTo>
                      <a:pt x="25" y="4958"/>
                    </a:lnTo>
                    <a:lnTo>
                      <a:pt x="74" y="5129"/>
                    </a:lnTo>
                    <a:lnTo>
                      <a:pt x="123" y="5276"/>
                    </a:lnTo>
                    <a:lnTo>
                      <a:pt x="196" y="5447"/>
                    </a:lnTo>
                    <a:lnTo>
                      <a:pt x="294" y="5593"/>
                    </a:lnTo>
                    <a:lnTo>
                      <a:pt x="416" y="5740"/>
                    </a:lnTo>
                    <a:lnTo>
                      <a:pt x="538" y="5886"/>
                    </a:lnTo>
                    <a:lnTo>
                      <a:pt x="660" y="6008"/>
                    </a:lnTo>
                    <a:lnTo>
                      <a:pt x="807" y="6106"/>
                    </a:lnTo>
                    <a:lnTo>
                      <a:pt x="953" y="6179"/>
                    </a:lnTo>
                    <a:lnTo>
                      <a:pt x="1124" y="6252"/>
                    </a:lnTo>
                    <a:lnTo>
                      <a:pt x="1271" y="6326"/>
                    </a:lnTo>
                    <a:lnTo>
                      <a:pt x="1442" y="6350"/>
                    </a:lnTo>
                    <a:lnTo>
                      <a:pt x="1613" y="6375"/>
                    </a:lnTo>
                    <a:lnTo>
                      <a:pt x="1784" y="6399"/>
                    </a:lnTo>
                    <a:lnTo>
                      <a:pt x="1955" y="6375"/>
                    </a:lnTo>
                    <a:lnTo>
                      <a:pt x="2126" y="6350"/>
                    </a:lnTo>
                    <a:lnTo>
                      <a:pt x="2297" y="6301"/>
                    </a:lnTo>
                    <a:lnTo>
                      <a:pt x="2468" y="6252"/>
                    </a:lnTo>
                    <a:lnTo>
                      <a:pt x="2614" y="6179"/>
                    </a:lnTo>
                    <a:lnTo>
                      <a:pt x="2785" y="6082"/>
                    </a:lnTo>
                    <a:lnTo>
                      <a:pt x="2932" y="5984"/>
                    </a:lnTo>
                    <a:lnTo>
                      <a:pt x="3054" y="5862"/>
                    </a:lnTo>
                    <a:lnTo>
                      <a:pt x="3176" y="5715"/>
                    </a:lnTo>
                    <a:lnTo>
                      <a:pt x="3273" y="5569"/>
                    </a:lnTo>
                    <a:lnTo>
                      <a:pt x="3371" y="5422"/>
                    </a:lnTo>
                    <a:lnTo>
                      <a:pt x="3444" y="5276"/>
                    </a:lnTo>
                    <a:lnTo>
                      <a:pt x="3493" y="5105"/>
                    </a:lnTo>
                    <a:lnTo>
                      <a:pt x="3542" y="4934"/>
                    </a:lnTo>
                    <a:lnTo>
                      <a:pt x="3567" y="4763"/>
                    </a:lnTo>
                    <a:lnTo>
                      <a:pt x="3567" y="4592"/>
                    </a:lnTo>
                    <a:lnTo>
                      <a:pt x="3567" y="4421"/>
                    </a:lnTo>
                    <a:lnTo>
                      <a:pt x="3542" y="4250"/>
                    </a:lnTo>
                    <a:lnTo>
                      <a:pt x="3493" y="4079"/>
                    </a:lnTo>
                    <a:lnTo>
                      <a:pt x="3420" y="3908"/>
                    </a:lnTo>
                    <a:lnTo>
                      <a:pt x="3347" y="3761"/>
                    </a:lnTo>
                    <a:lnTo>
                      <a:pt x="3273" y="3615"/>
                    </a:lnTo>
                    <a:lnTo>
                      <a:pt x="3151" y="3468"/>
                    </a:lnTo>
                    <a:lnTo>
                      <a:pt x="2980" y="3273"/>
                    </a:lnTo>
                    <a:lnTo>
                      <a:pt x="2761" y="3102"/>
                    </a:lnTo>
                    <a:lnTo>
                      <a:pt x="2541" y="2980"/>
                    </a:lnTo>
                    <a:lnTo>
                      <a:pt x="2321" y="2907"/>
                    </a:lnTo>
                    <a:lnTo>
                      <a:pt x="2419" y="25"/>
                    </a:lnTo>
                    <a:lnTo>
                      <a:pt x="2419" y="25"/>
                    </a:lnTo>
                    <a:lnTo>
                      <a:pt x="2126" y="49"/>
                    </a:lnTo>
                    <a:lnTo>
                      <a:pt x="1808" y="25"/>
                    </a:lnTo>
                    <a:lnTo>
                      <a:pt x="1491" y="0"/>
                    </a:lnTo>
                    <a:close/>
                  </a:path>
                </a:pathLst>
              </a:custGeom>
              <a:solidFill>
                <a:srgbClr val="28324A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2" name="Shape 1014"/>
              <p:cNvSpPr/>
              <p:nvPr/>
            </p:nvSpPr>
            <p:spPr>
              <a:xfrm>
                <a:off x="5619100" y="5194175"/>
                <a:ext cx="161850" cy="89775"/>
              </a:xfrm>
              <a:custGeom>
                <a:avLst/>
                <a:gdLst/>
                <a:ahLst/>
                <a:cxnLst/>
                <a:rect l="0" t="0" r="0" b="0"/>
                <a:pathLst>
                  <a:path w="6474" h="3591" extrusionOk="0">
                    <a:moveTo>
                      <a:pt x="4592" y="0"/>
                    </a:moveTo>
                    <a:lnTo>
                      <a:pt x="4422" y="25"/>
                    </a:lnTo>
                    <a:lnTo>
                      <a:pt x="4251" y="73"/>
                    </a:lnTo>
                    <a:lnTo>
                      <a:pt x="4080" y="122"/>
                    </a:lnTo>
                    <a:lnTo>
                      <a:pt x="3884" y="196"/>
                    </a:lnTo>
                    <a:lnTo>
                      <a:pt x="3713" y="293"/>
                    </a:lnTo>
                    <a:lnTo>
                      <a:pt x="3567" y="391"/>
                    </a:lnTo>
                    <a:lnTo>
                      <a:pt x="3420" y="513"/>
                    </a:lnTo>
                    <a:lnTo>
                      <a:pt x="3298" y="660"/>
                    </a:lnTo>
                    <a:lnTo>
                      <a:pt x="3200" y="806"/>
                    </a:lnTo>
                    <a:lnTo>
                      <a:pt x="3103" y="953"/>
                    </a:lnTo>
                    <a:lnTo>
                      <a:pt x="3029" y="1124"/>
                    </a:lnTo>
                    <a:lnTo>
                      <a:pt x="99" y="757"/>
                    </a:lnTo>
                    <a:lnTo>
                      <a:pt x="74" y="1221"/>
                    </a:lnTo>
                    <a:lnTo>
                      <a:pt x="1" y="1661"/>
                    </a:lnTo>
                    <a:lnTo>
                      <a:pt x="2907" y="2027"/>
                    </a:lnTo>
                    <a:lnTo>
                      <a:pt x="2932" y="2223"/>
                    </a:lnTo>
                    <a:lnTo>
                      <a:pt x="3005" y="2418"/>
                    </a:lnTo>
                    <a:lnTo>
                      <a:pt x="3078" y="2565"/>
                    </a:lnTo>
                    <a:lnTo>
                      <a:pt x="3152" y="2736"/>
                    </a:lnTo>
                    <a:lnTo>
                      <a:pt x="3249" y="2882"/>
                    </a:lnTo>
                    <a:lnTo>
                      <a:pt x="3371" y="3004"/>
                    </a:lnTo>
                    <a:lnTo>
                      <a:pt x="3493" y="3126"/>
                    </a:lnTo>
                    <a:lnTo>
                      <a:pt x="3616" y="3248"/>
                    </a:lnTo>
                    <a:lnTo>
                      <a:pt x="3762" y="3346"/>
                    </a:lnTo>
                    <a:lnTo>
                      <a:pt x="3909" y="3419"/>
                    </a:lnTo>
                    <a:lnTo>
                      <a:pt x="4080" y="3493"/>
                    </a:lnTo>
                    <a:lnTo>
                      <a:pt x="4251" y="3541"/>
                    </a:lnTo>
                    <a:lnTo>
                      <a:pt x="4422" y="3566"/>
                    </a:lnTo>
                    <a:lnTo>
                      <a:pt x="4592" y="3590"/>
                    </a:lnTo>
                    <a:lnTo>
                      <a:pt x="4763" y="3590"/>
                    </a:lnTo>
                    <a:lnTo>
                      <a:pt x="4934" y="3566"/>
                    </a:lnTo>
                    <a:lnTo>
                      <a:pt x="5105" y="3541"/>
                    </a:lnTo>
                    <a:lnTo>
                      <a:pt x="5276" y="3468"/>
                    </a:lnTo>
                    <a:lnTo>
                      <a:pt x="5447" y="3419"/>
                    </a:lnTo>
                    <a:lnTo>
                      <a:pt x="5618" y="3322"/>
                    </a:lnTo>
                    <a:lnTo>
                      <a:pt x="5765" y="3224"/>
                    </a:lnTo>
                    <a:lnTo>
                      <a:pt x="5887" y="3102"/>
                    </a:lnTo>
                    <a:lnTo>
                      <a:pt x="6009" y="2980"/>
                    </a:lnTo>
                    <a:lnTo>
                      <a:pt x="6131" y="2858"/>
                    </a:lnTo>
                    <a:lnTo>
                      <a:pt x="6204" y="2711"/>
                    </a:lnTo>
                    <a:lnTo>
                      <a:pt x="6302" y="2565"/>
                    </a:lnTo>
                    <a:lnTo>
                      <a:pt x="6351" y="2394"/>
                    </a:lnTo>
                    <a:lnTo>
                      <a:pt x="6400" y="2223"/>
                    </a:lnTo>
                    <a:lnTo>
                      <a:pt x="6449" y="2076"/>
                    </a:lnTo>
                    <a:lnTo>
                      <a:pt x="6473" y="1881"/>
                    </a:lnTo>
                    <a:lnTo>
                      <a:pt x="6473" y="1710"/>
                    </a:lnTo>
                    <a:lnTo>
                      <a:pt x="6449" y="1539"/>
                    </a:lnTo>
                    <a:lnTo>
                      <a:pt x="6424" y="1368"/>
                    </a:lnTo>
                    <a:lnTo>
                      <a:pt x="6351" y="1197"/>
                    </a:lnTo>
                    <a:lnTo>
                      <a:pt x="6278" y="1026"/>
                    </a:lnTo>
                    <a:lnTo>
                      <a:pt x="6204" y="855"/>
                    </a:lnTo>
                    <a:lnTo>
                      <a:pt x="6107" y="708"/>
                    </a:lnTo>
                    <a:lnTo>
                      <a:pt x="5985" y="586"/>
                    </a:lnTo>
                    <a:lnTo>
                      <a:pt x="5862" y="464"/>
                    </a:lnTo>
                    <a:lnTo>
                      <a:pt x="5740" y="342"/>
                    </a:lnTo>
                    <a:lnTo>
                      <a:pt x="5594" y="269"/>
                    </a:lnTo>
                    <a:lnTo>
                      <a:pt x="5447" y="171"/>
                    </a:lnTo>
                    <a:lnTo>
                      <a:pt x="5276" y="122"/>
                    </a:lnTo>
                    <a:lnTo>
                      <a:pt x="5105" y="73"/>
                    </a:lnTo>
                    <a:lnTo>
                      <a:pt x="4934" y="25"/>
                    </a:lnTo>
                    <a:lnTo>
                      <a:pt x="4763" y="25"/>
                    </a:lnTo>
                    <a:lnTo>
                      <a:pt x="4592" y="0"/>
                    </a:lnTo>
                    <a:close/>
                  </a:path>
                </a:pathLst>
              </a:custGeom>
              <a:solidFill>
                <a:srgbClr val="28324A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3" name="Shape 1015"/>
              <p:cNvSpPr/>
              <p:nvPr/>
            </p:nvSpPr>
            <p:spPr>
              <a:xfrm>
                <a:off x="5420075" y="5116000"/>
                <a:ext cx="189300" cy="189925"/>
              </a:xfrm>
              <a:custGeom>
                <a:avLst/>
                <a:gdLst/>
                <a:ahLst/>
                <a:cxnLst/>
                <a:rect l="0" t="0" r="0" b="0"/>
                <a:pathLst>
                  <a:path w="7572" h="7597" extrusionOk="0">
                    <a:moveTo>
                      <a:pt x="3786" y="1"/>
                    </a:moveTo>
                    <a:lnTo>
                      <a:pt x="3395" y="25"/>
                    </a:lnTo>
                    <a:lnTo>
                      <a:pt x="3028" y="74"/>
                    </a:lnTo>
                    <a:lnTo>
                      <a:pt x="2662" y="172"/>
                    </a:lnTo>
                    <a:lnTo>
                      <a:pt x="2320" y="294"/>
                    </a:lnTo>
                    <a:lnTo>
                      <a:pt x="1978" y="465"/>
                    </a:lnTo>
                    <a:lnTo>
                      <a:pt x="1661" y="660"/>
                    </a:lnTo>
                    <a:lnTo>
                      <a:pt x="1392" y="880"/>
                    </a:lnTo>
                    <a:lnTo>
                      <a:pt x="1123" y="1124"/>
                    </a:lnTo>
                    <a:lnTo>
                      <a:pt x="879" y="1393"/>
                    </a:lnTo>
                    <a:lnTo>
                      <a:pt x="659" y="1686"/>
                    </a:lnTo>
                    <a:lnTo>
                      <a:pt x="464" y="1979"/>
                    </a:lnTo>
                    <a:lnTo>
                      <a:pt x="293" y="2321"/>
                    </a:lnTo>
                    <a:lnTo>
                      <a:pt x="171" y="2663"/>
                    </a:lnTo>
                    <a:lnTo>
                      <a:pt x="73" y="3029"/>
                    </a:lnTo>
                    <a:lnTo>
                      <a:pt x="24" y="3420"/>
                    </a:lnTo>
                    <a:lnTo>
                      <a:pt x="0" y="3787"/>
                    </a:lnTo>
                    <a:lnTo>
                      <a:pt x="24" y="4177"/>
                    </a:lnTo>
                    <a:lnTo>
                      <a:pt x="73" y="4568"/>
                    </a:lnTo>
                    <a:lnTo>
                      <a:pt x="171" y="4934"/>
                    </a:lnTo>
                    <a:lnTo>
                      <a:pt x="293" y="5276"/>
                    </a:lnTo>
                    <a:lnTo>
                      <a:pt x="464" y="5594"/>
                    </a:lnTo>
                    <a:lnTo>
                      <a:pt x="659" y="5911"/>
                    </a:lnTo>
                    <a:lnTo>
                      <a:pt x="879" y="6204"/>
                    </a:lnTo>
                    <a:lnTo>
                      <a:pt x="1123" y="6473"/>
                    </a:lnTo>
                    <a:lnTo>
                      <a:pt x="1392" y="6717"/>
                    </a:lnTo>
                    <a:lnTo>
                      <a:pt x="1661" y="6937"/>
                    </a:lnTo>
                    <a:lnTo>
                      <a:pt x="1978" y="7133"/>
                    </a:lnTo>
                    <a:lnTo>
                      <a:pt x="2320" y="7279"/>
                    </a:lnTo>
                    <a:lnTo>
                      <a:pt x="2662" y="7426"/>
                    </a:lnTo>
                    <a:lnTo>
                      <a:pt x="3028" y="7499"/>
                    </a:lnTo>
                    <a:lnTo>
                      <a:pt x="3395" y="7572"/>
                    </a:lnTo>
                    <a:lnTo>
                      <a:pt x="3786" y="7597"/>
                    </a:lnTo>
                    <a:lnTo>
                      <a:pt x="4176" y="7572"/>
                    </a:lnTo>
                    <a:lnTo>
                      <a:pt x="4567" y="7499"/>
                    </a:lnTo>
                    <a:lnTo>
                      <a:pt x="4909" y="7426"/>
                    </a:lnTo>
                    <a:lnTo>
                      <a:pt x="5275" y="7279"/>
                    </a:lnTo>
                    <a:lnTo>
                      <a:pt x="5593" y="7133"/>
                    </a:lnTo>
                    <a:lnTo>
                      <a:pt x="5910" y="6937"/>
                    </a:lnTo>
                    <a:lnTo>
                      <a:pt x="6203" y="6717"/>
                    </a:lnTo>
                    <a:lnTo>
                      <a:pt x="6472" y="6473"/>
                    </a:lnTo>
                    <a:lnTo>
                      <a:pt x="6716" y="6204"/>
                    </a:lnTo>
                    <a:lnTo>
                      <a:pt x="6936" y="5911"/>
                    </a:lnTo>
                    <a:lnTo>
                      <a:pt x="7132" y="5594"/>
                    </a:lnTo>
                    <a:lnTo>
                      <a:pt x="7278" y="5276"/>
                    </a:lnTo>
                    <a:lnTo>
                      <a:pt x="7425" y="4934"/>
                    </a:lnTo>
                    <a:lnTo>
                      <a:pt x="7498" y="4568"/>
                    </a:lnTo>
                    <a:lnTo>
                      <a:pt x="7571" y="4177"/>
                    </a:lnTo>
                    <a:lnTo>
                      <a:pt x="7571" y="3787"/>
                    </a:lnTo>
                    <a:lnTo>
                      <a:pt x="7571" y="3420"/>
                    </a:lnTo>
                    <a:lnTo>
                      <a:pt x="7498" y="3029"/>
                    </a:lnTo>
                    <a:lnTo>
                      <a:pt x="7425" y="2663"/>
                    </a:lnTo>
                    <a:lnTo>
                      <a:pt x="7278" y="2321"/>
                    </a:lnTo>
                    <a:lnTo>
                      <a:pt x="7132" y="1979"/>
                    </a:lnTo>
                    <a:lnTo>
                      <a:pt x="6936" y="1686"/>
                    </a:lnTo>
                    <a:lnTo>
                      <a:pt x="6716" y="1393"/>
                    </a:lnTo>
                    <a:lnTo>
                      <a:pt x="6472" y="1124"/>
                    </a:lnTo>
                    <a:lnTo>
                      <a:pt x="6203" y="880"/>
                    </a:lnTo>
                    <a:lnTo>
                      <a:pt x="5910" y="660"/>
                    </a:lnTo>
                    <a:lnTo>
                      <a:pt x="5593" y="465"/>
                    </a:lnTo>
                    <a:lnTo>
                      <a:pt x="5275" y="294"/>
                    </a:lnTo>
                    <a:lnTo>
                      <a:pt x="4909" y="172"/>
                    </a:lnTo>
                    <a:lnTo>
                      <a:pt x="4567" y="74"/>
                    </a:lnTo>
                    <a:lnTo>
                      <a:pt x="4176" y="25"/>
                    </a:lnTo>
                    <a:lnTo>
                      <a:pt x="3786" y="1"/>
                    </a:lnTo>
                    <a:close/>
                  </a:path>
                </a:pathLst>
              </a:custGeom>
              <a:solidFill>
                <a:srgbClr val="28324A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28" name="Shape 902"/>
            <p:cNvGrpSpPr/>
            <p:nvPr/>
          </p:nvGrpSpPr>
          <p:grpSpPr>
            <a:xfrm>
              <a:off x="5195092" y="4785812"/>
              <a:ext cx="413485" cy="261354"/>
              <a:chOff x="3241525" y="3039450"/>
              <a:chExt cx="494600" cy="312625"/>
            </a:xfrm>
            <a:solidFill>
              <a:schemeClr val="bg1"/>
            </a:solidFill>
          </p:grpSpPr>
          <p:sp>
            <p:nvSpPr>
              <p:cNvPr id="29" name="Shape 903"/>
              <p:cNvSpPr/>
              <p:nvPr/>
            </p:nvSpPr>
            <p:spPr>
              <a:xfrm>
                <a:off x="3241525" y="3039450"/>
                <a:ext cx="494600" cy="312625"/>
              </a:xfrm>
              <a:custGeom>
                <a:avLst/>
                <a:gdLst/>
                <a:ahLst/>
                <a:cxnLst/>
                <a:rect l="0" t="0" r="0" b="0"/>
                <a:pathLst>
                  <a:path w="19784" h="12505" extrusionOk="0">
                    <a:moveTo>
                      <a:pt x="9892" y="977"/>
                    </a:moveTo>
                    <a:lnTo>
                      <a:pt x="10356" y="1001"/>
                    </a:lnTo>
                    <a:lnTo>
                      <a:pt x="10796" y="1050"/>
                    </a:lnTo>
                    <a:lnTo>
                      <a:pt x="11235" y="1124"/>
                    </a:lnTo>
                    <a:lnTo>
                      <a:pt x="11675" y="1221"/>
                    </a:lnTo>
                    <a:lnTo>
                      <a:pt x="12090" y="1343"/>
                    </a:lnTo>
                    <a:lnTo>
                      <a:pt x="12505" y="1490"/>
                    </a:lnTo>
                    <a:lnTo>
                      <a:pt x="12920" y="1661"/>
                    </a:lnTo>
                    <a:lnTo>
                      <a:pt x="13311" y="1832"/>
                    </a:lnTo>
                    <a:lnTo>
                      <a:pt x="13702" y="2027"/>
                    </a:lnTo>
                    <a:lnTo>
                      <a:pt x="14068" y="2223"/>
                    </a:lnTo>
                    <a:lnTo>
                      <a:pt x="14752" y="2662"/>
                    </a:lnTo>
                    <a:lnTo>
                      <a:pt x="15412" y="3126"/>
                    </a:lnTo>
                    <a:lnTo>
                      <a:pt x="15973" y="3590"/>
                    </a:lnTo>
                    <a:lnTo>
                      <a:pt x="16462" y="4005"/>
                    </a:lnTo>
                    <a:lnTo>
                      <a:pt x="16901" y="4421"/>
                    </a:lnTo>
                    <a:lnTo>
                      <a:pt x="17292" y="4811"/>
                    </a:lnTo>
                    <a:lnTo>
                      <a:pt x="17634" y="5178"/>
                    </a:lnTo>
                    <a:lnTo>
                      <a:pt x="18196" y="5813"/>
                    </a:lnTo>
                    <a:lnTo>
                      <a:pt x="18562" y="6252"/>
                    </a:lnTo>
                    <a:lnTo>
                      <a:pt x="18196" y="6692"/>
                    </a:lnTo>
                    <a:lnTo>
                      <a:pt x="17634" y="7327"/>
                    </a:lnTo>
                    <a:lnTo>
                      <a:pt x="17292" y="7693"/>
                    </a:lnTo>
                    <a:lnTo>
                      <a:pt x="16901" y="8084"/>
                    </a:lnTo>
                    <a:lnTo>
                      <a:pt x="16462" y="8499"/>
                    </a:lnTo>
                    <a:lnTo>
                      <a:pt x="15973" y="8915"/>
                    </a:lnTo>
                    <a:lnTo>
                      <a:pt x="15412" y="9379"/>
                    </a:lnTo>
                    <a:lnTo>
                      <a:pt x="14752" y="9843"/>
                    </a:lnTo>
                    <a:lnTo>
                      <a:pt x="14068" y="10282"/>
                    </a:lnTo>
                    <a:lnTo>
                      <a:pt x="13702" y="10478"/>
                    </a:lnTo>
                    <a:lnTo>
                      <a:pt x="13311" y="10673"/>
                    </a:lnTo>
                    <a:lnTo>
                      <a:pt x="12920" y="10844"/>
                    </a:lnTo>
                    <a:lnTo>
                      <a:pt x="12505" y="11015"/>
                    </a:lnTo>
                    <a:lnTo>
                      <a:pt x="12090" y="11161"/>
                    </a:lnTo>
                    <a:lnTo>
                      <a:pt x="11675" y="11284"/>
                    </a:lnTo>
                    <a:lnTo>
                      <a:pt x="11235" y="11381"/>
                    </a:lnTo>
                    <a:lnTo>
                      <a:pt x="10796" y="11455"/>
                    </a:lnTo>
                    <a:lnTo>
                      <a:pt x="10356" y="11503"/>
                    </a:lnTo>
                    <a:lnTo>
                      <a:pt x="9892" y="11528"/>
                    </a:lnTo>
                    <a:lnTo>
                      <a:pt x="9477" y="11528"/>
                    </a:lnTo>
                    <a:lnTo>
                      <a:pt x="9086" y="11479"/>
                    </a:lnTo>
                    <a:lnTo>
                      <a:pt x="8695" y="11430"/>
                    </a:lnTo>
                    <a:lnTo>
                      <a:pt x="8304" y="11332"/>
                    </a:lnTo>
                    <a:lnTo>
                      <a:pt x="7914" y="11235"/>
                    </a:lnTo>
                    <a:lnTo>
                      <a:pt x="7523" y="11113"/>
                    </a:lnTo>
                    <a:lnTo>
                      <a:pt x="7157" y="10990"/>
                    </a:lnTo>
                    <a:lnTo>
                      <a:pt x="6790" y="10844"/>
                    </a:lnTo>
                    <a:lnTo>
                      <a:pt x="6448" y="10673"/>
                    </a:lnTo>
                    <a:lnTo>
                      <a:pt x="6082" y="10502"/>
                    </a:lnTo>
                    <a:lnTo>
                      <a:pt x="5423" y="10111"/>
                    </a:lnTo>
                    <a:lnTo>
                      <a:pt x="4788" y="9696"/>
                    </a:lnTo>
                    <a:lnTo>
                      <a:pt x="4201" y="9232"/>
                    </a:lnTo>
                    <a:lnTo>
                      <a:pt x="3640" y="8792"/>
                    </a:lnTo>
                    <a:lnTo>
                      <a:pt x="3127" y="8328"/>
                    </a:lnTo>
                    <a:lnTo>
                      <a:pt x="2663" y="7889"/>
                    </a:lnTo>
                    <a:lnTo>
                      <a:pt x="2272" y="7474"/>
                    </a:lnTo>
                    <a:lnTo>
                      <a:pt x="1613" y="6741"/>
                    </a:lnTo>
                    <a:lnTo>
                      <a:pt x="1222" y="6252"/>
                    </a:lnTo>
                    <a:lnTo>
                      <a:pt x="1613" y="5764"/>
                    </a:lnTo>
                    <a:lnTo>
                      <a:pt x="2272" y="5031"/>
                    </a:lnTo>
                    <a:lnTo>
                      <a:pt x="2663" y="4616"/>
                    </a:lnTo>
                    <a:lnTo>
                      <a:pt x="3127" y="4176"/>
                    </a:lnTo>
                    <a:lnTo>
                      <a:pt x="3640" y="3712"/>
                    </a:lnTo>
                    <a:lnTo>
                      <a:pt x="4201" y="3273"/>
                    </a:lnTo>
                    <a:lnTo>
                      <a:pt x="4788" y="2833"/>
                    </a:lnTo>
                    <a:lnTo>
                      <a:pt x="5423" y="2394"/>
                    </a:lnTo>
                    <a:lnTo>
                      <a:pt x="6082" y="2003"/>
                    </a:lnTo>
                    <a:lnTo>
                      <a:pt x="6448" y="1832"/>
                    </a:lnTo>
                    <a:lnTo>
                      <a:pt x="6790" y="1661"/>
                    </a:lnTo>
                    <a:lnTo>
                      <a:pt x="7157" y="1514"/>
                    </a:lnTo>
                    <a:lnTo>
                      <a:pt x="7523" y="1392"/>
                    </a:lnTo>
                    <a:lnTo>
                      <a:pt x="7914" y="1270"/>
                    </a:lnTo>
                    <a:lnTo>
                      <a:pt x="8304" y="1172"/>
                    </a:lnTo>
                    <a:lnTo>
                      <a:pt x="8695" y="1075"/>
                    </a:lnTo>
                    <a:lnTo>
                      <a:pt x="9086" y="1026"/>
                    </a:lnTo>
                    <a:lnTo>
                      <a:pt x="9477" y="977"/>
                    </a:lnTo>
                    <a:close/>
                    <a:moveTo>
                      <a:pt x="9892" y="0"/>
                    </a:moveTo>
                    <a:lnTo>
                      <a:pt x="9404" y="25"/>
                    </a:lnTo>
                    <a:lnTo>
                      <a:pt x="8915" y="73"/>
                    </a:lnTo>
                    <a:lnTo>
                      <a:pt x="8451" y="147"/>
                    </a:lnTo>
                    <a:lnTo>
                      <a:pt x="7963" y="244"/>
                    </a:lnTo>
                    <a:lnTo>
                      <a:pt x="7523" y="366"/>
                    </a:lnTo>
                    <a:lnTo>
                      <a:pt x="7059" y="513"/>
                    </a:lnTo>
                    <a:lnTo>
                      <a:pt x="6619" y="684"/>
                    </a:lnTo>
                    <a:lnTo>
                      <a:pt x="6204" y="879"/>
                    </a:lnTo>
                    <a:lnTo>
                      <a:pt x="5765" y="1075"/>
                    </a:lnTo>
                    <a:lnTo>
                      <a:pt x="5374" y="1295"/>
                    </a:lnTo>
                    <a:lnTo>
                      <a:pt x="4959" y="1539"/>
                    </a:lnTo>
                    <a:lnTo>
                      <a:pt x="4592" y="1783"/>
                    </a:lnTo>
                    <a:lnTo>
                      <a:pt x="3860" y="2296"/>
                    </a:lnTo>
                    <a:lnTo>
                      <a:pt x="3176" y="2833"/>
                    </a:lnTo>
                    <a:lnTo>
                      <a:pt x="2565" y="3370"/>
                    </a:lnTo>
                    <a:lnTo>
                      <a:pt x="2028" y="3883"/>
                    </a:lnTo>
                    <a:lnTo>
                      <a:pt x="1539" y="4372"/>
                    </a:lnTo>
                    <a:lnTo>
                      <a:pt x="1149" y="4836"/>
                    </a:lnTo>
                    <a:lnTo>
                      <a:pt x="562" y="5520"/>
                    </a:lnTo>
                    <a:lnTo>
                      <a:pt x="318" y="5837"/>
                    </a:lnTo>
                    <a:lnTo>
                      <a:pt x="1" y="6252"/>
                    </a:lnTo>
                    <a:lnTo>
                      <a:pt x="318" y="6668"/>
                    </a:lnTo>
                    <a:lnTo>
                      <a:pt x="562" y="6985"/>
                    </a:lnTo>
                    <a:lnTo>
                      <a:pt x="1149" y="7669"/>
                    </a:lnTo>
                    <a:lnTo>
                      <a:pt x="1539" y="8133"/>
                    </a:lnTo>
                    <a:lnTo>
                      <a:pt x="2028" y="8621"/>
                    </a:lnTo>
                    <a:lnTo>
                      <a:pt x="2565" y="9134"/>
                    </a:lnTo>
                    <a:lnTo>
                      <a:pt x="3176" y="9672"/>
                    </a:lnTo>
                    <a:lnTo>
                      <a:pt x="3860" y="10209"/>
                    </a:lnTo>
                    <a:lnTo>
                      <a:pt x="4592" y="10722"/>
                    </a:lnTo>
                    <a:lnTo>
                      <a:pt x="4959" y="10966"/>
                    </a:lnTo>
                    <a:lnTo>
                      <a:pt x="5374" y="11210"/>
                    </a:lnTo>
                    <a:lnTo>
                      <a:pt x="5765" y="11430"/>
                    </a:lnTo>
                    <a:lnTo>
                      <a:pt x="6204" y="11625"/>
                    </a:lnTo>
                    <a:lnTo>
                      <a:pt x="6619" y="11821"/>
                    </a:lnTo>
                    <a:lnTo>
                      <a:pt x="7059" y="11992"/>
                    </a:lnTo>
                    <a:lnTo>
                      <a:pt x="7523" y="12138"/>
                    </a:lnTo>
                    <a:lnTo>
                      <a:pt x="7963" y="12260"/>
                    </a:lnTo>
                    <a:lnTo>
                      <a:pt x="8451" y="12358"/>
                    </a:lnTo>
                    <a:lnTo>
                      <a:pt x="8915" y="12431"/>
                    </a:lnTo>
                    <a:lnTo>
                      <a:pt x="9404" y="12480"/>
                    </a:lnTo>
                    <a:lnTo>
                      <a:pt x="9892" y="12505"/>
                    </a:lnTo>
                    <a:lnTo>
                      <a:pt x="10380" y="12480"/>
                    </a:lnTo>
                    <a:lnTo>
                      <a:pt x="10869" y="12431"/>
                    </a:lnTo>
                    <a:lnTo>
                      <a:pt x="11333" y="12358"/>
                    </a:lnTo>
                    <a:lnTo>
                      <a:pt x="11821" y="12260"/>
                    </a:lnTo>
                    <a:lnTo>
                      <a:pt x="12261" y="12138"/>
                    </a:lnTo>
                    <a:lnTo>
                      <a:pt x="12725" y="11992"/>
                    </a:lnTo>
                    <a:lnTo>
                      <a:pt x="13165" y="11821"/>
                    </a:lnTo>
                    <a:lnTo>
                      <a:pt x="13580" y="11625"/>
                    </a:lnTo>
                    <a:lnTo>
                      <a:pt x="14019" y="11430"/>
                    </a:lnTo>
                    <a:lnTo>
                      <a:pt x="14410" y="11210"/>
                    </a:lnTo>
                    <a:lnTo>
                      <a:pt x="14825" y="10966"/>
                    </a:lnTo>
                    <a:lnTo>
                      <a:pt x="15192" y="10722"/>
                    </a:lnTo>
                    <a:lnTo>
                      <a:pt x="15924" y="10209"/>
                    </a:lnTo>
                    <a:lnTo>
                      <a:pt x="16608" y="9672"/>
                    </a:lnTo>
                    <a:lnTo>
                      <a:pt x="17219" y="9134"/>
                    </a:lnTo>
                    <a:lnTo>
                      <a:pt x="17756" y="8621"/>
                    </a:lnTo>
                    <a:lnTo>
                      <a:pt x="18245" y="8133"/>
                    </a:lnTo>
                    <a:lnTo>
                      <a:pt x="18635" y="7669"/>
                    </a:lnTo>
                    <a:lnTo>
                      <a:pt x="19222" y="6985"/>
                    </a:lnTo>
                    <a:lnTo>
                      <a:pt x="19466" y="6668"/>
                    </a:lnTo>
                    <a:lnTo>
                      <a:pt x="19783" y="6252"/>
                    </a:lnTo>
                    <a:lnTo>
                      <a:pt x="19466" y="5837"/>
                    </a:lnTo>
                    <a:lnTo>
                      <a:pt x="19222" y="5520"/>
                    </a:lnTo>
                    <a:lnTo>
                      <a:pt x="18635" y="4836"/>
                    </a:lnTo>
                    <a:lnTo>
                      <a:pt x="18245" y="4372"/>
                    </a:lnTo>
                    <a:lnTo>
                      <a:pt x="17756" y="3883"/>
                    </a:lnTo>
                    <a:lnTo>
                      <a:pt x="17219" y="3370"/>
                    </a:lnTo>
                    <a:lnTo>
                      <a:pt x="16608" y="2833"/>
                    </a:lnTo>
                    <a:lnTo>
                      <a:pt x="15924" y="2296"/>
                    </a:lnTo>
                    <a:lnTo>
                      <a:pt x="15192" y="1783"/>
                    </a:lnTo>
                    <a:lnTo>
                      <a:pt x="14825" y="1539"/>
                    </a:lnTo>
                    <a:lnTo>
                      <a:pt x="14410" y="1295"/>
                    </a:lnTo>
                    <a:lnTo>
                      <a:pt x="14019" y="1075"/>
                    </a:lnTo>
                    <a:lnTo>
                      <a:pt x="13580" y="879"/>
                    </a:lnTo>
                    <a:lnTo>
                      <a:pt x="13165" y="684"/>
                    </a:lnTo>
                    <a:lnTo>
                      <a:pt x="12725" y="513"/>
                    </a:lnTo>
                    <a:lnTo>
                      <a:pt x="12261" y="366"/>
                    </a:lnTo>
                    <a:lnTo>
                      <a:pt x="11821" y="244"/>
                    </a:lnTo>
                    <a:lnTo>
                      <a:pt x="11333" y="147"/>
                    </a:lnTo>
                    <a:lnTo>
                      <a:pt x="10869" y="73"/>
                    </a:lnTo>
                    <a:lnTo>
                      <a:pt x="10380" y="25"/>
                    </a:lnTo>
                    <a:lnTo>
                      <a:pt x="989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0" name="Shape 904"/>
              <p:cNvSpPr/>
              <p:nvPr/>
            </p:nvSpPr>
            <p:spPr>
              <a:xfrm>
                <a:off x="3384400" y="3091350"/>
                <a:ext cx="208850" cy="208825"/>
              </a:xfrm>
              <a:custGeom>
                <a:avLst/>
                <a:gdLst/>
                <a:ahLst/>
                <a:cxnLst/>
                <a:rect l="0" t="0" r="0" b="0"/>
                <a:pathLst>
                  <a:path w="8354" h="8353" extrusionOk="0">
                    <a:moveTo>
                      <a:pt x="4177" y="0"/>
                    </a:moveTo>
                    <a:lnTo>
                      <a:pt x="3762" y="24"/>
                    </a:lnTo>
                    <a:lnTo>
                      <a:pt x="3347" y="73"/>
                    </a:lnTo>
                    <a:lnTo>
                      <a:pt x="2931" y="195"/>
                    </a:lnTo>
                    <a:lnTo>
                      <a:pt x="2541" y="318"/>
                    </a:lnTo>
                    <a:lnTo>
                      <a:pt x="2174" y="513"/>
                    </a:lnTo>
                    <a:lnTo>
                      <a:pt x="1832" y="708"/>
                    </a:lnTo>
                    <a:lnTo>
                      <a:pt x="1515" y="953"/>
                    </a:lnTo>
                    <a:lnTo>
                      <a:pt x="1222" y="1221"/>
                    </a:lnTo>
                    <a:lnTo>
                      <a:pt x="953" y="1514"/>
                    </a:lnTo>
                    <a:lnTo>
                      <a:pt x="709" y="1832"/>
                    </a:lnTo>
                    <a:lnTo>
                      <a:pt x="514" y="2174"/>
                    </a:lnTo>
                    <a:lnTo>
                      <a:pt x="318" y="2540"/>
                    </a:lnTo>
                    <a:lnTo>
                      <a:pt x="196" y="2931"/>
                    </a:lnTo>
                    <a:lnTo>
                      <a:pt x="74" y="3346"/>
                    </a:lnTo>
                    <a:lnTo>
                      <a:pt x="25" y="3761"/>
                    </a:lnTo>
                    <a:lnTo>
                      <a:pt x="1" y="4176"/>
                    </a:lnTo>
                    <a:lnTo>
                      <a:pt x="25" y="4592"/>
                    </a:lnTo>
                    <a:lnTo>
                      <a:pt x="74" y="5007"/>
                    </a:lnTo>
                    <a:lnTo>
                      <a:pt x="196" y="5422"/>
                    </a:lnTo>
                    <a:lnTo>
                      <a:pt x="318" y="5813"/>
                    </a:lnTo>
                    <a:lnTo>
                      <a:pt x="514" y="6179"/>
                    </a:lnTo>
                    <a:lnTo>
                      <a:pt x="709" y="6521"/>
                    </a:lnTo>
                    <a:lnTo>
                      <a:pt x="953" y="6839"/>
                    </a:lnTo>
                    <a:lnTo>
                      <a:pt x="1222" y="7132"/>
                    </a:lnTo>
                    <a:lnTo>
                      <a:pt x="1515" y="7400"/>
                    </a:lnTo>
                    <a:lnTo>
                      <a:pt x="1832" y="7644"/>
                    </a:lnTo>
                    <a:lnTo>
                      <a:pt x="2174" y="7840"/>
                    </a:lnTo>
                    <a:lnTo>
                      <a:pt x="2541" y="8035"/>
                    </a:lnTo>
                    <a:lnTo>
                      <a:pt x="2931" y="8157"/>
                    </a:lnTo>
                    <a:lnTo>
                      <a:pt x="3347" y="8279"/>
                    </a:lnTo>
                    <a:lnTo>
                      <a:pt x="3762" y="8328"/>
                    </a:lnTo>
                    <a:lnTo>
                      <a:pt x="4177" y="8353"/>
                    </a:lnTo>
                    <a:lnTo>
                      <a:pt x="4592" y="8328"/>
                    </a:lnTo>
                    <a:lnTo>
                      <a:pt x="5007" y="8279"/>
                    </a:lnTo>
                    <a:lnTo>
                      <a:pt x="5423" y="8157"/>
                    </a:lnTo>
                    <a:lnTo>
                      <a:pt x="5813" y="8035"/>
                    </a:lnTo>
                    <a:lnTo>
                      <a:pt x="6180" y="7840"/>
                    </a:lnTo>
                    <a:lnTo>
                      <a:pt x="6522" y="7644"/>
                    </a:lnTo>
                    <a:lnTo>
                      <a:pt x="6839" y="7400"/>
                    </a:lnTo>
                    <a:lnTo>
                      <a:pt x="7132" y="7132"/>
                    </a:lnTo>
                    <a:lnTo>
                      <a:pt x="7401" y="6839"/>
                    </a:lnTo>
                    <a:lnTo>
                      <a:pt x="7645" y="6521"/>
                    </a:lnTo>
                    <a:lnTo>
                      <a:pt x="7840" y="6179"/>
                    </a:lnTo>
                    <a:lnTo>
                      <a:pt x="8036" y="5813"/>
                    </a:lnTo>
                    <a:lnTo>
                      <a:pt x="8158" y="5422"/>
                    </a:lnTo>
                    <a:lnTo>
                      <a:pt x="8280" y="5007"/>
                    </a:lnTo>
                    <a:lnTo>
                      <a:pt x="8329" y="4592"/>
                    </a:lnTo>
                    <a:lnTo>
                      <a:pt x="8353" y="4176"/>
                    </a:lnTo>
                    <a:lnTo>
                      <a:pt x="8329" y="3737"/>
                    </a:lnTo>
                    <a:lnTo>
                      <a:pt x="8256" y="3297"/>
                    </a:lnTo>
                    <a:lnTo>
                      <a:pt x="8134" y="3517"/>
                    </a:lnTo>
                    <a:lnTo>
                      <a:pt x="8011" y="3688"/>
                    </a:lnTo>
                    <a:lnTo>
                      <a:pt x="7840" y="3859"/>
                    </a:lnTo>
                    <a:lnTo>
                      <a:pt x="7645" y="4005"/>
                    </a:lnTo>
                    <a:lnTo>
                      <a:pt x="7425" y="4128"/>
                    </a:lnTo>
                    <a:lnTo>
                      <a:pt x="7205" y="4201"/>
                    </a:lnTo>
                    <a:lnTo>
                      <a:pt x="6961" y="4250"/>
                    </a:lnTo>
                    <a:lnTo>
                      <a:pt x="6717" y="4274"/>
                    </a:lnTo>
                    <a:lnTo>
                      <a:pt x="6546" y="4274"/>
                    </a:lnTo>
                    <a:lnTo>
                      <a:pt x="6375" y="4250"/>
                    </a:lnTo>
                    <a:lnTo>
                      <a:pt x="6204" y="4201"/>
                    </a:lnTo>
                    <a:lnTo>
                      <a:pt x="6058" y="4152"/>
                    </a:lnTo>
                    <a:lnTo>
                      <a:pt x="5887" y="4079"/>
                    </a:lnTo>
                    <a:lnTo>
                      <a:pt x="5764" y="3981"/>
                    </a:lnTo>
                    <a:lnTo>
                      <a:pt x="5618" y="3883"/>
                    </a:lnTo>
                    <a:lnTo>
                      <a:pt x="5496" y="3786"/>
                    </a:lnTo>
                    <a:lnTo>
                      <a:pt x="5398" y="3664"/>
                    </a:lnTo>
                    <a:lnTo>
                      <a:pt x="5300" y="3517"/>
                    </a:lnTo>
                    <a:lnTo>
                      <a:pt x="5203" y="3395"/>
                    </a:lnTo>
                    <a:lnTo>
                      <a:pt x="5129" y="3224"/>
                    </a:lnTo>
                    <a:lnTo>
                      <a:pt x="5081" y="3077"/>
                    </a:lnTo>
                    <a:lnTo>
                      <a:pt x="5032" y="2906"/>
                    </a:lnTo>
                    <a:lnTo>
                      <a:pt x="5007" y="2735"/>
                    </a:lnTo>
                    <a:lnTo>
                      <a:pt x="5007" y="2564"/>
                    </a:lnTo>
                    <a:lnTo>
                      <a:pt x="5007" y="2394"/>
                    </a:lnTo>
                    <a:lnTo>
                      <a:pt x="5032" y="2223"/>
                    </a:lnTo>
                    <a:lnTo>
                      <a:pt x="5081" y="2052"/>
                    </a:lnTo>
                    <a:lnTo>
                      <a:pt x="5129" y="1905"/>
                    </a:lnTo>
                    <a:lnTo>
                      <a:pt x="5203" y="1759"/>
                    </a:lnTo>
                    <a:lnTo>
                      <a:pt x="5300" y="1612"/>
                    </a:lnTo>
                    <a:lnTo>
                      <a:pt x="5398" y="1490"/>
                    </a:lnTo>
                    <a:lnTo>
                      <a:pt x="5496" y="1368"/>
                    </a:lnTo>
                    <a:lnTo>
                      <a:pt x="5618" y="1246"/>
                    </a:lnTo>
                    <a:lnTo>
                      <a:pt x="5764" y="1148"/>
                    </a:lnTo>
                    <a:lnTo>
                      <a:pt x="5887" y="1075"/>
                    </a:lnTo>
                    <a:lnTo>
                      <a:pt x="6033" y="1001"/>
                    </a:lnTo>
                    <a:lnTo>
                      <a:pt x="6204" y="928"/>
                    </a:lnTo>
                    <a:lnTo>
                      <a:pt x="6375" y="879"/>
                    </a:lnTo>
                    <a:lnTo>
                      <a:pt x="6522" y="855"/>
                    </a:lnTo>
                    <a:lnTo>
                      <a:pt x="6717" y="855"/>
                    </a:lnTo>
                    <a:lnTo>
                      <a:pt x="6448" y="659"/>
                    </a:lnTo>
                    <a:lnTo>
                      <a:pt x="6155" y="489"/>
                    </a:lnTo>
                    <a:lnTo>
                      <a:pt x="5838" y="342"/>
                    </a:lnTo>
                    <a:lnTo>
                      <a:pt x="5545" y="220"/>
                    </a:lnTo>
                    <a:lnTo>
                      <a:pt x="5203" y="122"/>
                    </a:lnTo>
                    <a:lnTo>
                      <a:pt x="4885" y="49"/>
                    </a:lnTo>
                    <a:lnTo>
                      <a:pt x="4519" y="24"/>
                    </a:lnTo>
                    <a:lnTo>
                      <a:pt x="417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8958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077054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1781175" y="2356069"/>
            <a:ext cx="7219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</a:rPr>
              <a:t>БЛАГОДАРИМ ЗА ВНИМАНИЕ!</a:t>
            </a:r>
          </a:p>
          <a:p>
            <a:pPr algn="ctr"/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2150886" y="3465781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Департамент стратегического анализа и корпоративного управления: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dirty="0" smtClean="0"/>
              <a:t>Адлет Керимбеков – Директор (</a:t>
            </a:r>
            <a:r>
              <a:rPr lang="ru-RU" dirty="0" err="1" smtClean="0"/>
              <a:t>вн</a:t>
            </a:r>
            <a:r>
              <a:rPr lang="ru-RU" dirty="0" smtClean="0"/>
              <a:t>. 1701)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dirty="0" smtClean="0"/>
              <a:t>Темирлан Амреев – </a:t>
            </a:r>
            <a:r>
              <a:rPr lang="ru-RU" dirty="0" err="1" smtClean="0"/>
              <a:t>Гл.менеджер</a:t>
            </a:r>
            <a:r>
              <a:rPr lang="ru-RU" dirty="0" smtClean="0"/>
              <a:t> (</a:t>
            </a:r>
            <a:r>
              <a:rPr lang="ru-RU" dirty="0" err="1" smtClean="0"/>
              <a:t>вн</a:t>
            </a:r>
            <a:r>
              <a:rPr lang="ru-RU" dirty="0" smtClean="0"/>
              <a:t>. 1703)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960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0770541" cy="6858000"/>
          </a:xfrm>
          <a:prstGeom prst="rect">
            <a:avLst/>
          </a:prstGeom>
        </p:spPr>
      </p:pic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797143" y="6356353"/>
            <a:ext cx="770557" cy="365125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2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2209" y="1000128"/>
            <a:ext cx="9460195" cy="460480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r>
              <a:rPr lang="ru-RU" sz="2000" b="1" dirty="0" smtClean="0">
                <a:solidFill>
                  <a:srgbClr val="002060"/>
                </a:solidFill>
              </a:rPr>
              <a:t>Изучив открытые зарубежные источники </a:t>
            </a:r>
            <a:r>
              <a:rPr lang="ru-RU" sz="2000" dirty="0" smtClean="0">
                <a:solidFill>
                  <a:srgbClr val="002060"/>
                </a:solidFill>
              </a:rPr>
              <a:t>(новостные порталы, научные работы, публикации финансистов, </a:t>
            </a:r>
            <a:r>
              <a:rPr lang="ru-RU" sz="2000" b="1" dirty="0" smtClean="0">
                <a:solidFill>
                  <a:srgbClr val="002060"/>
                </a:solidFill>
              </a:rPr>
              <a:t>информационные ресурсы и отчёты финансовых институтов </a:t>
            </a:r>
            <a:r>
              <a:rPr lang="ru-RU" sz="2000" b="1" dirty="0">
                <a:solidFill>
                  <a:srgbClr val="002060"/>
                </a:solidFill>
              </a:rPr>
              <a:t>Южной </a:t>
            </a:r>
            <a:r>
              <a:rPr lang="ru-RU" sz="2000" b="1" dirty="0" smtClean="0">
                <a:solidFill>
                  <a:srgbClr val="002060"/>
                </a:solidFill>
              </a:rPr>
              <a:t>Кореи</a:t>
            </a:r>
            <a:r>
              <a:rPr lang="ru-RU" sz="2000" dirty="0" smtClean="0">
                <a:solidFill>
                  <a:srgbClr val="002060"/>
                </a:solidFill>
              </a:rPr>
              <a:t>) </a:t>
            </a:r>
            <a:r>
              <a:rPr lang="ru-RU" sz="2000" b="1" dirty="0" smtClean="0">
                <a:solidFill>
                  <a:srgbClr val="002060"/>
                </a:solidFill>
              </a:rPr>
              <a:t>за 2018 год </a:t>
            </a:r>
            <a:r>
              <a:rPr lang="ru-RU" sz="2000" dirty="0" smtClean="0">
                <a:solidFill>
                  <a:srgbClr val="002060"/>
                </a:solidFill>
              </a:rPr>
              <a:t>ДСАКУ представляет </a:t>
            </a:r>
            <a:r>
              <a:rPr lang="ru-RU" sz="2000" dirty="0">
                <a:solidFill>
                  <a:srgbClr val="002060"/>
                </a:solidFill>
              </a:rPr>
              <a:t>краткий обзор </a:t>
            </a:r>
            <a:r>
              <a:rPr lang="ru-RU" sz="2000" dirty="0" smtClean="0">
                <a:solidFill>
                  <a:srgbClr val="002060"/>
                </a:solidFill>
              </a:rPr>
              <a:t>на </a:t>
            </a:r>
            <a:r>
              <a:rPr lang="ru-RU" sz="2000" b="1" dirty="0" smtClean="0">
                <a:solidFill>
                  <a:srgbClr val="002060"/>
                </a:solidFill>
              </a:rPr>
              <a:t>новые </a:t>
            </a:r>
            <a:r>
              <a:rPr lang="ru-RU" sz="2000" b="1" dirty="0">
                <a:solidFill>
                  <a:srgbClr val="002060"/>
                </a:solidFill>
              </a:rPr>
              <a:t>направления поддержки МСП в Южной </a:t>
            </a:r>
            <a:r>
              <a:rPr lang="ru-RU" sz="2000" b="1" dirty="0" smtClean="0">
                <a:solidFill>
                  <a:srgbClr val="002060"/>
                </a:solidFill>
              </a:rPr>
              <a:t>Корее </a:t>
            </a:r>
            <a:r>
              <a:rPr lang="ru-RU" sz="2000" dirty="0" smtClean="0">
                <a:solidFill>
                  <a:srgbClr val="002060"/>
                </a:solidFill>
              </a:rPr>
              <a:t>которые </a:t>
            </a:r>
            <a:r>
              <a:rPr lang="ru-RU" sz="2000" b="1" dirty="0" smtClean="0">
                <a:solidFill>
                  <a:srgbClr val="002060"/>
                </a:solidFill>
              </a:rPr>
              <a:t>можно применить в Казахстане, в частности в Фонде «Даму»</a:t>
            </a: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" y="5886993"/>
            <a:ext cx="77483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Источники материала:</a:t>
            </a:r>
          </a:p>
          <a:p>
            <a:r>
              <a:rPr lang="en-US" sz="900" dirty="0" smtClean="0"/>
              <a:t>Facebook – </a:t>
            </a:r>
            <a:r>
              <a:rPr lang="ru-RU" sz="900" dirty="0" smtClean="0"/>
              <a:t>новости </a:t>
            </a:r>
          </a:p>
          <a:p>
            <a:r>
              <a:rPr lang="en-US" sz="900" dirty="0" smtClean="0">
                <a:hlinkClick r:id="rId3"/>
              </a:rPr>
              <a:t>www.oecd.org</a:t>
            </a:r>
            <a:r>
              <a:rPr lang="en-US" sz="900" dirty="0" smtClean="0"/>
              <a:t> - </a:t>
            </a:r>
            <a:r>
              <a:rPr lang="ru-RU" sz="900" dirty="0"/>
              <a:t>Организация экономического сотрудничества и </a:t>
            </a:r>
            <a:r>
              <a:rPr lang="ru-RU" sz="900" dirty="0" smtClean="0"/>
              <a:t>развития</a:t>
            </a:r>
            <a:r>
              <a:rPr lang="en-US" sz="900" dirty="0" smtClean="0"/>
              <a:t> (</a:t>
            </a:r>
            <a:r>
              <a:rPr lang="ru-RU" sz="900" dirty="0" smtClean="0"/>
              <a:t>обзоры, </a:t>
            </a:r>
            <a:r>
              <a:rPr lang="ru-RU" sz="900" dirty="0"/>
              <a:t>англ. версия</a:t>
            </a:r>
            <a:r>
              <a:rPr lang="ru-RU" sz="900" dirty="0" smtClean="0"/>
              <a:t>)</a:t>
            </a:r>
          </a:p>
          <a:p>
            <a:r>
              <a:rPr lang="en-US" sz="900" dirty="0" smtClean="0">
                <a:hlinkClick r:id="rId4"/>
              </a:rPr>
              <a:t>www.kodit.co.kr</a:t>
            </a:r>
            <a:r>
              <a:rPr lang="en-US" sz="900" dirty="0" smtClean="0"/>
              <a:t> -  </a:t>
            </a:r>
            <a:r>
              <a:rPr lang="ru-RU" sz="900" dirty="0"/>
              <a:t>Корейский кредитный гарантийный </a:t>
            </a:r>
            <a:r>
              <a:rPr lang="ru-RU" sz="900" dirty="0" smtClean="0"/>
              <a:t>фонд</a:t>
            </a:r>
            <a:r>
              <a:rPr lang="en-US" sz="900" dirty="0" smtClean="0"/>
              <a:t> (</a:t>
            </a:r>
            <a:r>
              <a:rPr lang="ru-RU" sz="900" dirty="0" smtClean="0"/>
              <a:t>краткое введение, англ. версия)</a:t>
            </a:r>
            <a:endParaRPr lang="ru-RU" sz="900" dirty="0"/>
          </a:p>
          <a:p>
            <a:r>
              <a:rPr lang="ru-RU" sz="900" dirty="0" smtClean="0"/>
              <a:t>И другие сайты/ссылки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120304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0770541" cy="6858000"/>
          </a:xfrm>
          <a:prstGeom prst="rect">
            <a:avLst/>
          </a:prstGeom>
        </p:spPr>
      </p:pic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797143" y="6356353"/>
            <a:ext cx="770557" cy="365125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3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27673" y="297332"/>
            <a:ext cx="5355480" cy="49664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МСП Кореи: ключевые цифры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41856" y="1406362"/>
            <a:ext cx="5126144" cy="72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590" dirty="0"/>
              <a:t>До 2014 года: количество работников, объем продаж, капитал и активы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30900" y="908742"/>
            <a:ext cx="4127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Критерии МСП: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41856" y="2661231"/>
            <a:ext cx="5126144" cy="720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590" dirty="0"/>
              <a:t>Проблема: Предприятия занижали показатели, чтобы оставаться в статусе МСП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7462337" y="2126359"/>
            <a:ext cx="1285181" cy="496771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90"/>
          </a:p>
        </p:txBody>
      </p:sp>
      <p:sp>
        <p:nvSpPr>
          <p:cNvPr id="13" name="Прямоугольник 12"/>
          <p:cNvSpPr/>
          <p:nvPr/>
        </p:nvSpPr>
        <p:spPr>
          <a:xfrm>
            <a:off x="5541856" y="3912928"/>
            <a:ext cx="5126144" cy="154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590" dirty="0"/>
              <a:t>С 2015 новые критерии: </a:t>
            </a:r>
          </a:p>
          <a:p>
            <a:r>
              <a:rPr lang="ru-RU" sz="1590" dirty="0"/>
              <a:t>Активы – до 500 млрд. </a:t>
            </a:r>
            <a:r>
              <a:rPr lang="en-US" sz="1590" dirty="0"/>
              <a:t>KRW ($</a:t>
            </a:r>
            <a:r>
              <a:rPr lang="ru-RU" sz="1590" dirty="0"/>
              <a:t>463 млн.</a:t>
            </a:r>
            <a:r>
              <a:rPr lang="en-US" sz="1590" dirty="0"/>
              <a:t>)</a:t>
            </a:r>
            <a:endParaRPr lang="ru-RU" sz="1590" dirty="0"/>
          </a:p>
          <a:p>
            <a:r>
              <a:rPr lang="ru-RU" sz="1590" dirty="0"/>
              <a:t>Продажи – до 40 млрд. </a:t>
            </a:r>
            <a:r>
              <a:rPr lang="en-US" sz="1590" dirty="0"/>
              <a:t>KRW ($</a:t>
            </a:r>
            <a:r>
              <a:rPr lang="ru-RU" sz="1590" dirty="0"/>
              <a:t>37 млн.</a:t>
            </a:r>
            <a:r>
              <a:rPr lang="en-US" sz="1590" dirty="0"/>
              <a:t>)</a:t>
            </a:r>
            <a:r>
              <a:rPr lang="ru-RU" sz="1590" dirty="0"/>
              <a:t> - 150 млрд. </a:t>
            </a:r>
            <a:r>
              <a:rPr lang="en-US" sz="1590" dirty="0"/>
              <a:t>KRW ($</a:t>
            </a:r>
            <a:r>
              <a:rPr lang="ru-RU" sz="1590" dirty="0"/>
              <a:t>139 млн.</a:t>
            </a:r>
            <a:r>
              <a:rPr lang="en-US" sz="1590" dirty="0"/>
              <a:t>)</a:t>
            </a:r>
            <a:r>
              <a:rPr lang="ru-RU" sz="1590" dirty="0"/>
              <a:t> в зависимости от сектора экономики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7462337" y="3381227"/>
            <a:ext cx="1285181" cy="496773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90"/>
          </a:p>
        </p:txBody>
      </p:sp>
      <p:sp>
        <p:nvSpPr>
          <p:cNvPr id="4" name="Прямоугольник 3"/>
          <p:cNvSpPr/>
          <p:nvPr/>
        </p:nvSpPr>
        <p:spPr>
          <a:xfrm>
            <a:off x="1083421" y="876712"/>
            <a:ext cx="32047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МСП </a:t>
            </a:r>
            <a:r>
              <a:rPr lang="ru-RU" sz="2400" b="1" dirty="0" smtClean="0">
                <a:solidFill>
                  <a:srgbClr val="002060"/>
                </a:solidFill>
              </a:rPr>
              <a:t>в Корее </a:t>
            </a:r>
            <a:r>
              <a:rPr lang="ru-RU" sz="2400" b="1" dirty="0">
                <a:solidFill>
                  <a:srgbClr val="002060"/>
                </a:solidFill>
              </a:rPr>
              <a:t>– это: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408633" y="1496768"/>
            <a:ext cx="4333015" cy="4100090"/>
            <a:chOff x="408633" y="2367782"/>
            <a:chExt cx="4333015" cy="4100090"/>
          </a:xfrm>
        </p:grpSpPr>
        <p:sp>
          <p:nvSpPr>
            <p:cNvPr id="3" name="Овал 2"/>
            <p:cNvSpPr>
              <a:spLocks noChangeAspect="1"/>
            </p:cNvSpPr>
            <p:nvPr/>
          </p:nvSpPr>
          <p:spPr>
            <a:xfrm>
              <a:off x="816815" y="2367782"/>
              <a:ext cx="1449000" cy="1449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2400" b="1" dirty="0" smtClean="0">
                  <a:solidFill>
                    <a:srgbClr val="002060"/>
                  </a:solidFill>
                </a:rPr>
                <a:t>99,8%</a:t>
              </a:r>
              <a:endParaRPr lang="ru-RU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15" name="Овал 14"/>
            <p:cNvSpPr>
              <a:spLocks noChangeAspect="1"/>
            </p:cNvSpPr>
            <p:nvPr/>
          </p:nvSpPr>
          <p:spPr>
            <a:xfrm>
              <a:off x="3028531" y="2367782"/>
              <a:ext cx="1449000" cy="14490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2400" b="1" dirty="0" smtClean="0">
                  <a:solidFill>
                    <a:srgbClr val="002060"/>
                  </a:solidFill>
                </a:rPr>
                <a:t>76,8%</a:t>
              </a:r>
              <a:endParaRPr lang="ru-RU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16" name="Овал 15"/>
            <p:cNvSpPr>
              <a:spLocks noChangeAspect="1"/>
            </p:cNvSpPr>
            <p:nvPr/>
          </p:nvSpPr>
          <p:spPr>
            <a:xfrm>
              <a:off x="816815" y="4152301"/>
              <a:ext cx="1449000" cy="14490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2400" b="1" dirty="0" smtClean="0">
                  <a:solidFill>
                    <a:srgbClr val="002060"/>
                  </a:solidFill>
                </a:rPr>
                <a:t>45,0%</a:t>
              </a:r>
              <a:endParaRPr lang="ru-RU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17" name="Овал 16"/>
            <p:cNvSpPr>
              <a:spLocks noChangeAspect="1"/>
            </p:cNvSpPr>
            <p:nvPr/>
          </p:nvSpPr>
          <p:spPr>
            <a:xfrm>
              <a:off x="3028531" y="4152301"/>
              <a:ext cx="1449000" cy="1449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2400" b="1" dirty="0" smtClean="0">
                  <a:solidFill>
                    <a:srgbClr val="002060"/>
                  </a:solidFill>
                </a:rPr>
                <a:t>17,1%</a:t>
              </a:r>
              <a:endParaRPr lang="ru-RU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08633" y="3742117"/>
              <a:ext cx="22653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rgbClr val="002060"/>
                  </a:solidFill>
                </a:rPr>
                <a:t>всех предприятий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923522" y="3742117"/>
              <a:ext cx="18181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rgbClr val="002060"/>
                  </a:solidFill>
                </a:rPr>
                <a:t>рабочих мест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94622" y="5544542"/>
              <a:ext cx="209338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>
                  <a:solidFill>
                    <a:srgbClr val="002060"/>
                  </a:solidFill>
                </a:rPr>
                <a:t>доходов от реализации товаров/услуг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109265" y="5601301"/>
              <a:ext cx="12875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rgbClr val="002060"/>
                  </a:solidFill>
                </a:rPr>
                <a:t>экспорта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092824" y="1412874"/>
            <a:ext cx="757658" cy="419256"/>
            <a:chOff x="2799399" y="5703355"/>
            <a:chExt cx="757658" cy="419256"/>
          </a:xfrm>
        </p:grpSpPr>
        <p:sp>
          <p:nvSpPr>
            <p:cNvPr id="23" name="Shape 884"/>
            <p:cNvSpPr/>
            <p:nvPr/>
          </p:nvSpPr>
          <p:spPr>
            <a:xfrm>
              <a:off x="2799399" y="5785157"/>
              <a:ext cx="319561" cy="336908"/>
            </a:xfrm>
            <a:custGeom>
              <a:avLst/>
              <a:gdLst/>
              <a:ahLst/>
              <a:cxnLst/>
              <a:rect l="0" t="0" r="0" b="0"/>
              <a:pathLst>
                <a:path w="15290" h="16120" extrusionOk="0">
                  <a:moveTo>
                    <a:pt x="7645" y="1"/>
                  </a:moveTo>
                  <a:lnTo>
                    <a:pt x="7303" y="25"/>
                  </a:lnTo>
                  <a:lnTo>
                    <a:pt x="7010" y="98"/>
                  </a:lnTo>
                  <a:lnTo>
                    <a:pt x="6766" y="172"/>
                  </a:lnTo>
                  <a:lnTo>
                    <a:pt x="6546" y="294"/>
                  </a:lnTo>
                  <a:lnTo>
                    <a:pt x="6351" y="391"/>
                  </a:lnTo>
                  <a:lnTo>
                    <a:pt x="6204" y="538"/>
                  </a:lnTo>
                  <a:lnTo>
                    <a:pt x="6058" y="660"/>
                  </a:lnTo>
                  <a:lnTo>
                    <a:pt x="5960" y="782"/>
                  </a:lnTo>
                  <a:lnTo>
                    <a:pt x="5569" y="856"/>
                  </a:lnTo>
                  <a:lnTo>
                    <a:pt x="5203" y="978"/>
                  </a:lnTo>
                  <a:lnTo>
                    <a:pt x="4885" y="1149"/>
                  </a:lnTo>
                  <a:lnTo>
                    <a:pt x="4617" y="1320"/>
                  </a:lnTo>
                  <a:lnTo>
                    <a:pt x="4372" y="1539"/>
                  </a:lnTo>
                  <a:lnTo>
                    <a:pt x="4177" y="1759"/>
                  </a:lnTo>
                  <a:lnTo>
                    <a:pt x="4030" y="2028"/>
                  </a:lnTo>
                  <a:lnTo>
                    <a:pt x="3908" y="2296"/>
                  </a:lnTo>
                  <a:lnTo>
                    <a:pt x="3811" y="2565"/>
                  </a:lnTo>
                  <a:lnTo>
                    <a:pt x="3737" y="2834"/>
                  </a:lnTo>
                  <a:lnTo>
                    <a:pt x="3689" y="3127"/>
                  </a:lnTo>
                  <a:lnTo>
                    <a:pt x="3640" y="3420"/>
                  </a:lnTo>
                  <a:lnTo>
                    <a:pt x="3640" y="3713"/>
                  </a:lnTo>
                  <a:lnTo>
                    <a:pt x="3640" y="3982"/>
                  </a:lnTo>
                  <a:lnTo>
                    <a:pt x="3689" y="4495"/>
                  </a:lnTo>
                  <a:lnTo>
                    <a:pt x="3689" y="4519"/>
                  </a:lnTo>
                  <a:lnTo>
                    <a:pt x="3566" y="4568"/>
                  </a:lnTo>
                  <a:lnTo>
                    <a:pt x="3469" y="4666"/>
                  </a:lnTo>
                  <a:lnTo>
                    <a:pt x="3395" y="4812"/>
                  </a:lnTo>
                  <a:lnTo>
                    <a:pt x="3322" y="4983"/>
                  </a:lnTo>
                  <a:lnTo>
                    <a:pt x="3273" y="5178"/>
                  </a:lnTo>
                  <a:lnTo>
                    <a:pt x="3249" y="5398"/>
                  </a:lnTo>
                  <a:lnTo>
                    <a:pt x="3224" y="5642"/>
                  </a:lnTo>
                  <a:lnTo>
                    <a:pt x="3249" y="5887"/>
                  </a:lnTo>
                  <a:lnTo>
                    <a:pt x="3298" y="6155"/>
                  </a:lnTo>
                  <a:lnTo>
                    <a:pt x="3347" y="6400"/>
                  </a:lnTo>
                  <a:lnTo>
                    <a:pt x="3444" y="6619"/>
                  </a:lnTo>
                  <a:lnTo>
                    <a:pt x="3542" y="6790"/>
                  </a:lnTo>
                  <a:lnTo>
                    <a:pt x="3640" y="6961"/>
                  </a:lnTo>
                  <a:lnTo>
                    <a:pt x="3762" y="7059"/>
                  </a:lnTo>
                  <a:lnTo>
                    <a:pt x="3884" y="7132"/>
                  </a:lnTo>
                  <a:lnTo>
                    <a:pt x="4030" y="7132"/>
                  </a:lnTo>
                  <a:lnTo>
                    <a:pt x="4104" y="7108"/>
                  </a:lnTo>
                  <a:lnTo>
                    <a:pt x="4275" y="7523"/>
                  </a:lnTo>
                  <a:lnTo>
                    <a:pt x="4494" y="7889"/>
                  </a:lnTo>
                  <a:lnTo>
                    <a:pt x="4714" y="8256"/>
                  </a:lnTo>
                  <a:lnTo>
                    <a:pt x="4983" y="8598"/>
                  </a:lnTo>
                  <a:lnTo>
                    <a:pt x="5252" y="8891"/>
                  </a:lnTo>
                  <a:lnTo>
                    <a:pt x="5545" y="9159"/>
                  </a:lnTo>
                  <a:lnTo>
                    <a:pt x="5862" y="9404"/>
                  </a:lnTo>
                  <a:lnTo>
                    <a:pt x="6180" y="9623"/>
                  </a:lnTo>
                  <a:lnTo>
                    <a:pt x="6180" y="10698"/>
                  </a:lnTo>
                  <a:lnTo>
                    <a:pt x="5667" y="10747"/>
                  </a:lnTo>
                  <a:lnTo>
                    <a:pt x="5081" y="10845"/>
                  </a:lnTo>
                  <a:lnTo>
                    <a:pt x="4519" y="10967"/>
                  </a:lnTo>
                  <a:lnTo>
                    <a:pt x="3957" y="11089"/>
                  </a:lnTo>
                  <a:lnTo>
                    <a:pt x="3420" y="11260"/>
                  </a:lnTo>
                  <a:lnTo>
                    <a:pt x="2931" y="11455"/>
                  </a:lnTo>
                  <a:lnTo>
                    <a:pt x="2467" y="11675"/>
                  </a:lnTo>
                  <a:lnTo>
                    <a:pt x="2028" y="11919"/>
                  </a:lnTo>
                  <a:lnTo>
                    <a:pt x="1637" y="12188"/>
                  </a:lnTo>
                  <a:lnTo>
                    <a:pt x="1271" y="12456"/>
                  </a:lnTo>
                  <a:lnTo>
                    <a:pt x="953" y="12774"/>
                  </a:lnTo>
                  <a:lnTo>
                    <a:pt x="684" y="13116"/>
                  </a:lnTo>
                  <a:lnTo>
                    <a:pt x="440" y="13458"/>
                  </a:lnTo>
                  <a:lnTo>
                    <a:pt x="269" y="13849"/>
                  </a:lnTo>
                  <a:lnTo>
                    <a:pt x="123" y="14239"/>
                  </a:lnTo>
                  <a:lnTo>
                    <a:pt x="49" y="14679"/>
                  </a:lnTo>
                  <a:lnTo>
                    <a:pt x="1" y="15119"/>
                  </a:lnTo>
                  <a:lnTo>
                    <a:pt x="49" y="15167"/>
                  </a:lnTo>
                  <a:lnTo>
                    <a:pt x="245" y="15265"/>
                  </a:lnTo>
                  <a:lnTo>
                    <a:pt x="416" y="15338"/>
                  </a:lnTo>
                  <a:lnTo>
                    <a:pt x="636" y="15436"/>
                  </a:lnTo>
                  <a:lnTo>
                    <a:pt x="904" y="15534"/>
                  </a:lnTo>
                  <a:lnTo>
                    <a:pt x="1271" y="15607"/>
                  </a:lnTo>
                  <a:lnTo>
                    <a:pt x="1710" y="15705"/>
                  </a:lnTo>
                  <a:lnTo>
                    <a:pt x="2223" y="15802"/>
                  </a:lnTo>
                  <a:lnTo>
                    <a:pt x="2834" y="15876"/>
                  </a:lnTo>
                  <a:lnTo>
                    <a:pt x="3566" y="15973"/>
                  </a:lnTo>
                  <a:lnTo>
                    <a:pt x="4397" y="16022"/>
                  </a:lnTo>
                  <a:lnTo>
                    <a:pt x="5325" y="16071"/>
                  </a:lnTo>
                  <a:lnTo>
                    <a:pt x="6399" y="16096"/>
                  </a:lnTo>
                  <a:lnTo>
                    <a:pt x="7621" y="16120"/>
                  </a:lnTo>
                  <a:lnTo>
                    <a:pt x="8817" y="16096"/>
                  </a:lnTo>
                  <a:lnTo>
                    <a:pt x="9892" y="16071"/>
                  </a:lnTo>
                  <a:lnTo>
                    <a:pt x="10844" y="16022"/>
                  </a:lnTo>
                  <a:lnTo>
                    <a:pt x="11675" y="15973"/>
                  </a:lnTo>
                  <a:lnTo>
                    <a:pt x="12408" y="15876"/>
                  </a:lnTo>
                  <a:lnTo>
                    <a:pt x="13018" y="15802"/>
                  </a:lnTo>
                  <a:lnTo>
                    <a:pt x="13555" y="15705"/>
                  </a:lnTo>
                  <a:lnTo>
                    <a:pt x="13995" y="15607"/>
                  </a:lnTo>
                  <a:lnTo>
                    <a:pt x="14361" y="15534"/>
                  </a:lnTo>
                  <a:lnTo>
                    <a:pt x="14654" y="15436"/>
                  </a:lnTo>
                  <a:lnTo>
                    <a:pt x="14874" y="15338"/>
                  </a:lnTo>
                  <a:lnTo>
                    <a:pt x="15045" y="15265"/>
                  </a:lnTo>
                  <a:lnTo>
                    <a:pt x="15216" y="15167"/>
                  </a:lnTo>
                  <a:lnTo>
                    <a:pt x="15289" y="15119"/>
                  </a:lnTo>
                  <a:lnTo>
                    <a:pt x="15241" y="14655"/>
                  </a:lnTo>
                  <a:lnTo>
                    <a:pt x="15167" y="14215"/>
                  </a:lnTo>
                  <a:lnTo>
                    <a:pt x="15045" y="13800"/>
                  </a:lnTo>
                  <a:lnTo>
                    <a:pt x="14874" y="13409"/>
                  </a:lnTo>
                  <a:lnTo>
                    <a:pt x="14630" y="13043"/>
                  </a:lnTo>
                  <a:lnTo>
                    <a:pt x="14361" y="12701"/>
                  </a:lnTo>
                  <a:lnTo>
                    <a:pt x="14044" y="12408"/>
                  </a:lnTo>
                  <a:lnTo>
                    <a:pt x="13678" y="12115"/>
                  </a:lnTo>
                  <a:lnTo>
                    <a:pt x="13287" y="11846"/>
                  </a:lnTo>
                  <a:lnTo>
                    <a:pt x="12847" y="11626"/>
                  </a:lnTo>
                  <a:lnTo>
                    <a:pt x="12359" y="11406"/>
                  </a:lnTo>
                  <a:lnTo>
                    <a:pt x="11846" y="11235"/>
                  </a:lnTo>
                  <a:lnTo>
                    <a:pt x="11284" y="11064"/>
                  </a:lnTo>
                  <a:lnTo>
                    <a:pt x="10698" y="10942"/>
                  </a:lnTo>
                  <a:lnTo>
                    <a:pt x="10063" y="10820"/>
                  </a:lnTo>
                  <a:lnTo>
                    <a:pt x="9428" y="10747"/>
                  </a:lnTo>
                  <a:lnTo>
                    <a:pt x="9110" y="10722"/>
                  </a:lnTo>
                  <a:lnTo>
                    <a:pt x="9110" y="9623"/>
                  </a:lnTo>
                  <a:lnTo>
                    <a:pt x="9428" y="9404"/>
                  </a:lnTo>
                  <a:lnTo>
                    <a:pt x="9745" y="9159"/>
                  </a:lnTo>
                  <a:lnTo>
                    <a:pt x="10039" y="8891"/>
                  </a:lnTo>
                  <a:lnTo>
                    <a:pt x="10332" y="8598"/>
                  </a:lnTo>
                  <a:lnTo>
                    <a:pt x="10576" y="8256"/>
                  </a:lnTo>
                  <a:lnTo>
                    <a:pt x="10796" y="7889"/>
                  </a:lnTo>
                  <a:lnTo>
                    <a:pt x="11015" y="7523"/>
                  </a:lnTo>
                  <a:lnTo>
                    <a:pt x="11186" y="7108"/>
                  </a:lnTo>
                  <a:lnTo>
                    <a:pt x="11260" y="7132"/>
                  </a:lnTo>
                  <a:lnTo>
                    <a:pt x="11406" y="7132"/>
                  </a:lnTo>
                  <a:lnTo>
                    <a:pt x="11528" y="7059"/>
                  </a:lnTo>
                  <a:lnTo>
                    <a:pt x="11650" y="6961"/>
                  </a:lnTo>
                  <a:lnTo>
                    <a:pt x="11748" y="6790"/>
                  </a:lnTo>
                  <a:lnTo>
                    <a:pt x="11846" y="6619"/>
                  </a:lnTo>
                  <a:lnTo>
                    <a:pt x="11944" y="6400"/>
                  </a:lnTo>
                  <a:lnTo>
                    <a:pt x="11992" y="6155"/>
                  </a:lnTo>
                  <a:lnTo>
                    <a:pt x="12041" y="5887"/>
                  </a:lnTo>
                  <a:lnTo>
                    <a:pt x="12066" y="5642"/>
                  </a:lnTo>
                  <a:lnTo>
                    <a:pt x="12041" y="5398"/>
                  </a:lnTo>
                  <a:lnTo>
                    <a:pt x="12017" y="5203"/>
                  </a:lnTo>
                  <a:lnTo>
                    <a:pt x="11968" y="5007"/>
                  </a:lnTo>
                  <a:lnTo>
                    <a:pt x="11919" y="4836"/>
                  </a:lnTo>
                  <a:lnTo>
                    <a:pt x="11846" y="4690"/>
                  </a:lnTo>
                  <a:lnTo>
                    <a:pt x="11748" y="4592"/>
                  </a:lnTo>
                  <a:lnTo>
                    <a:pt x="11626" y="4519"/>
                  </a:lnTo>
                  <a:lnTo>
                    <a:pt x="11699" y="4153"/>
                  </a:lnTo>
                  <a:lnTo>
                    <a:pt x="11724" y="3811"/>
                  </a:lnTo>
                  <a:lnTo>
                    <a:pt x="11724" y="3493"/>
                  </a:lnTo>
                  <a:lnTo>
                    <a:pt x="11724" y="3200"/>
                  </a:lnTo>
                  <a:lnTo>
                    <a:pt x="11699" y="2907"/>
                  </a:lnTo>
                  <a:lnTo>
                    <a:pt x="11650" y="2638"/>
                  </a:lnTo>
                  <a:lnTo>
                    <a:pt x="11577" y="2394"/>
                  </a:lnTo>
                  <a:lnTo>
                    <a:pt x="11504" y="2150"/>
                  </a:lnTo>
                  <a:lnTo>
                    <a:pt x="11406" y="1930"/>
                  </a:lnTo>
                  <a:lnTo>
                    <a:pt x="11309" y="1710"/>
                  </a:lnTo>
                  <a:lnTo>
                    <a:pt x="11186" y="1515"/>
                  </a:lnTo>
                  <a:lnTo>
                    <a:pt x="11040" y="1344"/>
                  </a:lnTo>
                  <a:lnTo>
                    <a:pt x="10893" y="1173"/>
                  </a:lnTo>
                  <a:lnTo>
                    <a:pt x="10747" y="1026"/>
                  </a:lnTo>
                  <a:lnTo>
                    <a:pt x="10429" y="758"/>
                  </a:lnTo>
                  <a:lnTo>
                    <a:pt x="10063" y="562"/>
                  </a:lnTo>
                  <a:lnTo>
                    <a:pt x="9697" y="367"/>
                  </a:lnTo>
                  <a:lnTo>
                    <a:pt x="9330" y="245"/>
                  </a:lnTo>
                  <a:lnTo>
                    <a:pt x="8964" y="147"/>
                  </a:lnTo>
                  <a:lnTo>
                    <a:pt x="8598" y="74"/>
                  </a:lnTo>
                  <a:lnTo>
                    <a:pt x="8256" y="25"/>
                  </a:lnTo>
                  <a:lnTo>
                    <a:pt x="7938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884"/>
            <p:cNvSpPr/>
            <p:nvPr/>
          </p:nvSpPr>
          <p:spPr>
            <a:xfrm>
              <a:off x="3237496" y="5785703"/>
              <a:ext cx="319561" cy="336908"/>
            </a:xfrm>
            <a:custGeom>
              <a:avLst/>
              <a:gdLst/>
              <a:ahLst/>
              <a:cxnLst/>
              <a:rect l="0" t="0" r="0" b="0"/>
              <a:pathLst>
                <a:path w="15290" h="16120" extrusionOk="0">
                  <a:moveTo>
                    <a:pt x="7645" y="1"/>
                  </a:moveTo>
                  <a:lnTo>
                    <a:pt x="7303" y="25"/>
                  </a:lnTo>
                  <a:lnTo>
                    <a:pt x="7010" y="98"/>
                  </a:lnTo>
                  <a:lnTo>
                    <a:pt x="6766" y="172"/>
                  </a:lnTo>
                  <a:lnTo>
                    <a:pt x="6546" y="294"/>
                  </a:lnTo>
                  <a:lnTo>
                    <a:pt x="6351" y="391"/>
                  </a:lnTo>
                  <a:lnTo>
                    <a:pt x="6204" y="538"/>
                  </a:lnTo>
                  <a:lnTo>
                    <a:pt x="6058" y="660"/>
                  </a:lnTo>
                  <a:lnTo>
                    <a:pt x="5960" y="782"/>
                  </a:lnTo>
                  <a:lnTo>
                    <a:pt x="5569" y="856"/>
                  </a:lnTo>
                  <a:lnTo>
                    <a:pt x="5203" y="978"/>
                  </a:lnTo>
                  <a:lnTo>
                    <a:pt x="4885" y="1149"/>
                  </a:lnTo>
                  <a:lnTo>
                    <a:pt x="4617" y="1320"/>
                  </a:lnTo>
                  <a:lnTo>
                    <a:pt x="4372" y="1539"/>
                  </a:lnTo>
                  <a:lnTo>
                    <a:pt x="4177" y="1759"/>
                  </a:lnTo>
                  <a:lnTo>
                    <a:pt x="4030" y="2028"/>
                  </a:lnTo>
                  <a:lnTo>
                    <a:pt x="3908" y="2296"/>
                  </a:lnTo>
                  <a:lnTo>
                    <a:pt x="3811" y="2565"/>
                  </a:lnTo>
                  <a:lnTo>
                    <a:pt x="3737" y="2834"/>
                  </a:lnTo>
                  <a:lnTo>
                    <a:pt x="3689" y="3127"/>
                  </a:lnTo>
                  <a:lnTo>
                    <a:pt x="3640" y="3420"/>
                  </a:lnTo>
                  <a:lnTo>
                    <a:pt x="3640" y="3713"/>
                  </a:lnTo>
                  <a:lnTo>
                    <a:pt x="3640" y="3982"/>
                  </a:lnTo>
                  <a:lnTo>
                    <a:pt x="3689" y="4495"/>
                  </a:lnTo>
                  <a:lnTo>
                    <a:pt x="3689" y="4519"/>
                  </a:lnTo>
                  <a:lnTo>
                    <a:pt x="3566" y="4568"/>
                  </a:lnTo>
                  <a:lnTo>
                    <a:pt x="3469" y="4666"/>
                  </a:lnTo>
                  <a:lnTo>
                    <a:pt x="3395" y="4812"/>
                  </a:lnTo>
                  <a:lnTo>
                    <a:pt x="3322" y="4983"/>
                  </a:lnTo>
                  <a:lnTo>
                    <a:pt x="3273" y="5178"/>
                  </a:lnTo>
                  <a:lnTo>
                    <a:pt x="3249" y="5398"/>
                  </a:lnTo>
                  <a:lnTo>
                    <a:pt x="3224" y="5642"/>
                  </a:lnTo>
                  <a:lnTo>
                    <a:pt x="3249" y="5887"/>
                  </a:lnTo>
                  <a:lnTo>
                    <a:pt x="3298" y="6155"/>
                  </a:lnTo>
                  <a:lnTo>
                    <a:pt x="3347" y="6400"/>
                  </a:lnTo>
                  <a:lnTo>
                    <a:pt x="3444" y="6619"/>
                  </a:lnTo>
                  <a:lnTo>
                    <a:pt x="3542" y="6790"/>
                  </a:lnTo>
                  <a:lnTo>
                    <a:pt x="3640" y="6961"/>
                  </a:lnTo>
                  <a:lnTo>
                    <a:pt x="3762" y="7059"/>
                  </a:lnTo>
                  <a:lnTo>
                    <a:pt x="3884" y="7132"/>
                  </a:lnTo>
                  <a:lnTo>
                    <a:pt x="4030" y="7132"/>
                  </a:lnTo>
                  <a:lnTo>
                    <a:pt x="4104" y="7108"/>
                  </a:lnTo>
                  <a:lnTo>
                    <a:pt x="4275" y="7523"/>
                  </a:lnTo>
                  <a:lnTo>
                    <a:pt x="4494" y="7889"/>
                  </a:lnTo>
                  <a:lnTo>
                    <a:pt x="4714" y="8256"/>
                  </a:lnTo>
                  <a:lnTo>
                    <a:pt x="4983" y="8598"/>
                  </a:lnTo>
                  <a:lnTo>
                    <a:pt x="5252" y="8891"/>
                  </a:lnTo>
                  <a:lnTo>
                    <a:pt x="5545" y="9159"/>
                  </a:lnTo>
                  <a:lnTo>
                    <a:pt x="5862" y="9404"/>
                  </a:lnTo>
                  <a:lnTo>
                    <a:pt x="6180" y="9623"/>
                  </a:lnTo>
                  <a:lnTo>
                    <a:pt x="6180" y="10698"/>
                  </a:lnTo>
                  <a:lnTo>
                    <a:pt x="5667" y="10747"/>
                  </a:lnTo>
                  <a:lnTo>
                    <a:pt x="5081" y="10845"/>
                  </a:lnTo>
                  <a:lnTo>
                    <a:pt x="4519" y="10967"/>
                  </a:lnTo>
                  <a:lnTo>
                    <a:pt x="3957" y="11089"/>
                  </a:lnTo>
                  <a:lnTo>
                    <a:pt x="3420" y="11260"/>
                  </a:lnTo>
                  <a:lnTo>
                    <a:pt x="2931" y="11455"/>
                  </a:lnTo>
                  <a:lnTo>
                    <a:pt x="2467" y="11675"/>
                  </a:lnTo>
                  <a:lnTo>
                    <a:pt x="2028" y="11919"/>
                  </a:lnTo>
                  <a:lnTo>
                    <a:pt x="1637" y="12188"/>
                  </a:lnTo>
                  <a:lnTo>
                    <a:pt x="1271" y="12456"/>
                  </a:lnTo>
                  <a:lnTo>
                    <a:pt x="953" y="12774"/>
                  </a:lnTo>
                  <a:lnTo>
                    <a:pt x="684" y="13116"/>
                  </a:lnTo>
                  <a:lnTo>
                    <a:pt x="440" y="13458"/>
                  </a:lnTo>
                  <a:lnTo>
                    <a:pt x="269" y="13849"/>
                  </a:lnTo>
                  <a:lnTo>
                    <a:pt x="123" y="14239"/>
                  </a:lnTo>
                  <a:lnTo>
                    <a:pt x="49" y="14679"/>
                  </a:lnTo>
                  <a:lnTo>
                    <a:pt x="1" y="15119"/>
                  </a:lnTo>
                  <a:lnTo>
                    <a:pt x="49" y="15167"/>
                  </a:lnTo>
                  <a:lnTo>
                    <a:pt x="245" y="15265"/>
                  </a:lnTo>
                  <a:lnTo>
                    <a:pt x="416" y="15338"/>
                  </a:lnTo>
                  <a:lnTo>
                    <a:pt x="636" y="15436"/>
                  </a:lnTo>
                  <a:lnTo>
                    <a:pt x="904" y="15534"/>
                  </a:lnTo>
                  <a:lnTo>
                    <a:pt x="1271" y="15607"/>
                  </a:lnTo>
                  <a:lnTo>
                    <a:pt x="1710" y="15705"/>
                  </a:lnTo>
                  <a:lnTo>
                    <a:pt x="2223" y="15802"/>
                  </a:lnTo>
                  <a:lnTo>
                    <a:pt x="2834" y="15876"/>
                  </a:lnTo>
                  <a:lnTo>
                    <a:pt x="3566" y="15973"/>
                  </a:lnTo>
                  <a:lnTo>
                    <a:pt x="4397" y="16022"/>
                  </a:lnTo>
                  <a:lnTo>
                    <a:pt x="5325" y="16071"/>
                  </a:lnTo>
                  <a:lnTo>
                    <a:pt x="6399" y="16096"/>
                  </a:lnTo>
                  <a:lnTo>
                    <a:pt x="7621" y="16120"/>
                  </a:lnTo>
                  <a:lnTo>
                    <a:pt x="8817" y="16096"/>
                  </a:lnTo>
                  <a:lnTo>
                    <a:pt x="9892" y="16071"/>
                  </a:lnTo>
                  <a:lnTo>
                    <a:pt x="10844" y="16022"/>
                  </a:lnTo>
                  <a:lnTo>
                    <a:pt x="11675" y="15973"/>
                  </a:lnTo>
                  <a:lnTo>
                    <a:pt x="12408" y="15876"/>
                  </a:lnTo>
                  <a:lnTo>
                    <a:pt x="13018" y="15802"/>
                  </a:lnTo>
                  <a:lnTo>
                    <a:pt x="13555" y="15705"/>
                  </a:lnTo>
                  <a:lnTo>
                    <a:pt x="13995" y="15607"/>
                  </a:lnTo>
                  <a:lnTo>
                    <a:pt x="14361" y="15534"/>
                  </a:lnTo>
                  <a:lnTo>
                    <a:pt x="14654" y="15436"/>
                  </a:lnTo>
                  <a:lnTo>
                    <a:pt x="14874" y="15338"/>
                  </a:lnTo>
                  <a:lnTo>
                    <a:pt x="15045" y="15265"/>
                  </a:lnTo>
                  <a:lnTo>
                    <a:pt x="15216" y="15167"/>
                  </a:lnTo>
                  <a:lnTo>
                    <a:pt x="15289" y="15119"/>
                  </a:lnTo>
                  <a:lnTo>
                    <a:pt x="15241" y="14655"/>
                  </a:lnTo>
                  <a:lnTo>
                    <a:pt x="15167" y="14215"/>
                  </a:lnTo>
                  <a:lnTo>
                    <a:pt x="15045" y="13800"/>
                  </a:lnTo>
                  <a:lnTo>
                    <a:pt x="14874" y="13409"/>
                  </a:lnTo>
                  <a:lnTo>
                    <a:pt x="14630" y="13043"/>
                  </a:lnTo>
                  <a:lnTo>
                    <a:pt x="14361" y="12701"/>
                  </a:lnTo>
                  <a:lnTo>
                    <a:pt x="14044" y="12408"/>
                  </a:lnTo>
                  <a:lnTo>
                    <a:pt x="13678" y="12115"/>
                  </a:lnTo>
                  <a:lnTo>
                    <a:pt x="13287" y="11846"/>
                  </a:lnTo>
                  <a:lnTo>
                    <a:pt x="12847" y="11626"/>
                  </a:lnTo>
                  <a:lnTo>
                    <a:pt x="12359" y="11406"/>
                  </a:lnTo>
                  <a:lnTo>
                    <a:pt x="11846" y="11235"/>
                  </a:lnTo>
                  <a:lnTo>
                    <a:pt x="11284" y="11064"/>
                  </a:lnTo>
                  <a:lnTo>
                    <a:pt x="10698" y="10942"/>
                  </a:lnTo>
                  <a:lnTo>
                    <a:pt x="10063" y="10820"/>
                  </a:lnTo>
                  <a:lnTo>
                    <a:pt x="9428" y="10747"/>
                  </a:lnTo>
                  <a:lnTo>
                    <a:pt x="9110" y="10722"/>
                  </a:lnTo>
                  <a:lnTo>
                    <a:pt x="9110" y="9623"/>
                  </a:lnTo>
                  <a:lnTo>
                    <a:pt x="9428" y="9404"/>
                  </a:lnTo>
                  <a:lnTo>
                    <a:pt x="9745" y="9159"/>
                  </a:lnTo>
                  <a:lnTo>
                    <a:pt x="10039" y="8891"/>
                  </a:lnTo>
                  <a:lnTo>
                    <a:pt x="10332" y="8598"/>
                  </a:lnTo>
                  <a:lnTo>
                    <a:pt x="10576" y="8256"/>
                  </a:lnTo>
                  <a:lnTo>
                    <a:pt x="10796" y="7889"/>
                  </a:lnTo>
                  <a:lnTo>
                    <a:pt x="11015" y="7523"/>
                  </a:lnTo>
                  <a:lnTo>
                    <a:pt x="11186" y="7108"/>
                  </a:lnTo>
                  <a:lnTo>
                    <a:pt x="11260" y="7132"/>
                  </a:lnTo>
                  <a:lnTo>
                    <a:pt x="11406" y="7132"/>
                  </a:lnTo>
                  <a:lnTo>
                    <a:pt x="11528" y="7059"/>
                  </a:lnTo>
                  <a:lnTo>
                    <a:pt x="11650" y="6961"/>
                  </a:lnTo>
                  <a:lnTo>
                    <a:pt x="11748" y="6790"/>
                  </a:lnTo>
                  <a:lnTo>
                    <a:pt x="11846" y="6619"/>
                  </a:lnTo>
                  <a:lnTo>
                    <a:pt x="11944" y="6400"/>
                  </a:lnTo>
                  <a:lnTo>
                    <a:pt x="11992" y="6155"/>
                  </a:lnTo>
                  <a:lnTo>
                    <a:pt x="12041" y="5887"/>
                  </a:lnTo>
                  <a:lnTo>
                    <a:pt x="12066" y="5642"/>
                  </a:lnTo>
                  <a:lnTo>
                    <a:pt x="12041" y="5398"/>
                  </a:lnTo>
                  <a:lnTo>
                    <a:pt x="12017" y="5203"/>
                  </a:lnTo>
                  <a:lnTo>
                    <a:pt x="11968" y="5007"/>
                  </a:lnTo>
                  <a:lnTo>
                    <a:pt x="11919" y="4836"/>
                  </a:lnTo>
                  <a:lnTo>
                    <a:pt x="11846" y="4690"/>
                  </a:lnTo>
                  <a:lnTo>
                    <a:pt x="11748" y="4592"/>
                  </a:lnTo>
                  <a:lnTo>
                    <a:pt x="11626" y="4519"/>
                  </a:lnTo>
                  <a:lnTo>
                    <a:pt x="11699" y="4153"/>
                  </a:lnTo>
                  <a:lnTo>
                    <a:pt x="11724" y="3811"/>
                  </a:lnTo>
                  <a:lnTo>
                    <a:pt x="11724" y="3493"/>
                  </a:lnTo>
                  <a:lnTo>
                    <a:pt x="11724" y="3200"/>
                  </a:lnTo>
                  <a:lnTo>
                    <a:pt x="11699" y="2907"/>
                  </a:lnTo>
                  <a:lnTo>
                    <a:pt x="11650" y="2638"/>
                  </a:lnTo>
                  <a:lnTo>
                    <a:pt x="11577" y="2394"/>
                  </a:lnTo>
                  <a:lnTo>
                    <a:pt x="11504" y="2150"/>
                  </a:lnTo>
                  <a:lnTo>
                    <a:pt x="11406" y="1930"/>
                  </a:lnTo>
                  <a:lnTo>
                    <a:pt x="11309" y="1710"/>
                  </a:lnTo>
                  <a:lnTo>
                    <a:pt x="11186" y="1515"/>
                  </a:lnTo>
                  <a:lnTo>
                    <a:pt x="11040" y="1344"/>
                  </a:lnTo>
                  <a:lnTo>
                    <a:pt x="10893" y="1173"/>
                  </a:lnTo>
                  <a:lnTo>
                    <a:pt x="10747" y="1026"/>
                  </a:lnTo>
                  <a:lnTo>
                    <a:pt x="10429" y="758"/>
                  </a:lnTo>
                  <a:lnTo>
                    <a:pt x="10063" y="562"/>
                  </a:lnTo>
                  <a:lnTo>
                    <a:pt x="9697" y="367"/>
                  </a:lnTo>
                  <a:lnTo>
                    <a:pt x="9330" y="245"/>
                  </a:lnTo>
                  <a:lnTo>
                    <a:pt x="8964" y="147"/>
                  </a:lnTo>
                  <a:lnTo>
                    <a:pt x="8598" y="74"/>
                  </a:lnTo>
                  <a:lnTo>
                    <a:pt x="8256" y="25"/>
                  </a:lnTo>
                  <a:lnTo>
                    <a:pt x="7938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884"/>
            <p:cNvSpPr/>
            <p:nvPr/>
          </p:nvSpPr>
          <p:spPr>
            <a:xfrm>
              <a:off x="3018447" y="5703355"/>
              <a:ext cx="319561" cy="336908"/>
            </a:xfrm>
            <a:custGeom>
              <a:avLst/>
              <a:gdLst/>
              <a:ahLst/>
              <a:cxnLst/>
              <a:rect l="0" t="0" r="0" b="0"/>
              <a:pathLst>
                <a:path w="15290" h="16120" extrusionOk="0">
                  <a:moveTo>
                    <a:pt x="7645" y="1"/>
                  </a:moveTo>
                  <a:lnTo>
                    <a:pt x="7303" y="25"/>
                  </a:lnTo>
                  <a:lnTo>
                    <a:pt x="7010" y="98"/>
                  </a:lnTo>
                  <a:lnTo>
                    <a:pt x="6766" y="172"/>
                  </a:lnTo>
                  <a:lnTo>
                    <a:pt x="6546" y="294"/>
                  </a:lnTo>
                  <a:lnTo>
                    <a:pt x="6351" y="391"/>
                  </a:lnTo>
                  <a:lnTo>
                    <a:pt x="6204" y="538"/>
                  </a:lnTo>
                  <a:lnTo>
                    <a:pt x="6058" y="660"/>
                  </a:lnTo>
                  <a:lnTo>
                    <a:pt x="5960" y="782"/>
                  </a:lnTo>
                  <a:lnTo>
                    <a:pt x="5569" y="856"/>
                  </a:lnTo>
                  <a:lnTo>
                    <a:pt x="5203" y="978"/>
                  </a:lnTo>
                  <a:lnTo>
                    <a:pt x="4885" y="1149"/>
                  </a:lnTo>
                  <a:lnTo>
                    <a:pt x="4617" y="1320"/>
                  </a:lnTo>
                  <a:lnTo>
                    <a:pt x="4372" y="1539"/>
                  </a:lnTo>
                  <a:lnTo>
                    <a:pt x="4177" y="1759"/>
                  </a:lnTo>
                  <a:lnTo>
                    <a:pt x="4030" y="2028"/>
                  </a:lnTo>
                  <a:lnTo>
                    <a:pt x="3908" y="2296"/>
                  </a:lnTo>
                  <a:lnTo>
                    <a:pt x="3811" y="2565"/>
                  </a:lnTo>
                  <a:lnTo>
                    <a:pt x="3737" y="2834"/>
                  </a:lnTo>
                  <a:lnTo>
                    <a:pt x="3689" y="3127"/>
                  </a:lnTo>
                  <a:lnTo>
                    <a:pt x="3640" y="3420"/>
                  </a:lnTo>
                  <a:lnTo>
                    <a:pt x="3640" y="3713"/>
                  </a:lnTo>
                  <a:lnTo>
                    <a:pt x="3640" y="3982"/>
                  </a:lnTo>
                  <a:lnTo>
                    <a:pt x="3689" y="4495"/>
                  </a:lnTo>
                  <a:lnTo>
                    <a:pt x="3689" y="4519"/>
                  </a:lnTo>
                  <a:lnTo>
                    <a:pt x="3566" y="4568"/>
                  </a:lnTo>
                  <a:lnTo>
                    <a:pt x="3469" y="4666"/>
                  </a:lnTo>
                  <a:lnTo>
                    <a:pt x="3395" y="4812"/>
                  </a:lnTo>
                  <a:lnTo>
                    <a:pt x="3322" y="4983"/>
                  </a:lnTo>
                  <a:lnTo>
                    <a:pt x="3273" y="5178"/>
                  </a:lnTo>
                  <a:lnTo>
                    <a:pt x="3249" y="5398"/>
                  </a:lnTo>
                  <a:lnTo>
                    <a:pt x="3224" y="5642"/>
                  </a:lnTo>
                  <a:lnTo>
                    <a:pt x="3249" y="5887"/>
                  </a:lnTo>
                  <a:lnTo>
                    <a:pt x="3298" y="6155"/>
                  </a:lnTo>
                  <a:lnTo>
                    <a:pt x="3347" y="6400"/>
                  </a:lnTo>
                  <a:lnTo>
                    <a:pt x="3444" y="6619"/>
                  </a:lnTo>
                  <a:lnTo>
                    <a:pt x="3542" y="6790"/>
                  </a:lnTo>
                  <a:lnTo>
                    <a:pt x="3640" y="6961"/>
                  </a:lnTo>
                  <a:lnTo>
                    <a:pt x="3762" y="7059"/>
                  </a:lnTo>
                  <a:lnTo>
                    <a:pt x="3884" y="7132"/>
                  </a:lnTo>
                  <a:lnTo>
                    <a:pt x="4030" y="7132"/>
                  </a:lnTo>
                  <a:lnTo>
                    <a:pt x="4104" y="7108"/>
                  </a:lnTo>
                  <a:lnTo>
                    <a:pt x="4275" y="7523"/>
                  </a:lnTo>
                  <a:lnTo>
                    <a:pt x="4494" y="7889"/>
                  </a:lnTo>
                  <a:lnTo>
                    <a:pt x="4714" y="8256"/>
                  </a:lnTo>
                  <a:lnTo>
                    <a:pt x="4983" y="8598"/>
                  </a:lnTo>
                  <a:lnTo>
                    <a:pt x="5252" y="8891"/>
                  </a:lnTo>
                  <a:lnTo>
                    <a:pt x="5545" y="9159"/>
                  </a:lnTo>
                  <a:lnTo>
                    <a:pt x="5862" y="9404"/>
                  </a:lnTo>
                  <a:lnTo>
                    <a:pt x="6180" y="9623"/>
                  </a:lnTo>
                  <a:lnTo>
                    <a:pt x="6180" y="10698"/>
                  </a:lnTo>
                  <a:lnTo>
                    <a:pt x="5667" y="10747"/>
                  </a:lnTo>
                  <a:lnTo>
                    <a:pt x="5081" y="10845"/>
                  </a:lnTo>
                  <a:lnTo>
                    <a:pt x="4519" y="10967"/>
                  </a:lnTo>
                  <a:lnTo>
                    <a:pt x="3957" y="11089"/>
                  </a:lnTo>
                  <a:lnTo>
                    <a:pt x="3420" y="11260"/>
                  </a:lnTo>
                  <a:lnTo>
                    <a:pt x="2931" y="11455"/>
                  </a:lnTo>
                  <a:lnTo>
                    <a:pt x="2467" y="11675"/>
                  </a:lnTo>
                  <a:lnTo>
                    <a:pt x="2028" y="11919"/>
                  </a:lnTo>
                  <a:lnTo>
                    <a:pt x="1637" y="12188"/>
                  </a:lnTo>
                  <a:lnTo>
                    <a:pt x="1271" y="12456"/>
                  </a:lnTo>
                  <a:lnTo>
                    <a:pt x="953" y="12774"/>
                  </a:lnTo>
                  <a:lnTo>
                    <a:pt x="684" y="13116"/>
                  </a:lnTo>
                  <a:lnTo>
                    <a:pt x="440" y="13458"/>
                  </a:lnTo>
                  <a:lnTo>
                    <a:pt x="269" y="13849"/>
                  </a:lnTo>
                  <a:lnTo>
                    <a:pt x="123" y="14239"/>
                  </a:lnTo>
                  <a:lnTo>
                    <a:pt x="49" y="14679"/>
                  </a:lnTo>
                  <a:lnTo>
                    <a:pt x="1" y="15119"/>
                  </a:lnTo>
                  <a:lnTo>
                    <a:pt x="49" y="15167"/>
                  </a:lnTo>
                  <a:lnTo>
                    <a:pt x="245" y="15265"/>
                  </a:lnTo>
                  <a:lnTo>
                    <a:pt x="416" y="15338"/>
                  </a:lnTo>
                  <a:lnTo>
                    <a:pt x="636" y="15436"/>
                  </a:lnTo>
                  <a:lnTo>
                    <a:pt x="904" y="15534"/>
                  </a:lnTo>
                  <a:lnTo>
                    <a:pt x="1271" y="15607"/>
                  </a:lnTo>
                  <a:lnTo>
                    <a:pt x="1710" y="15705"/>
                  </a:lnTo>
                  <a:lnTo>
                    <a:pt x="2223" y="15802"/>
                  </a:lnTo>
                  <a:lnTo>
                    <a:pt x="2834" y="15876"/>
                  </a:lnTo>
                  <a:lnTo>
                    <a:pt x="3566" y="15973"/>
                  </a:lnTo>
                  <a:lnTo>
                    <a:pt x="4397" y="16022"/>
                  </a:lnTo>
                  <a:lnTo>
                    <a:pt x="5325" y="16071"/>
                  </a:lnTo>
                  <a:lnTo>
                    <a:pt x="6399" y="16096"/>
                  </a:lnTo>
                  <a:lnTo>
                    <a:pt x="7621" y="16120"/>
                  </a:lnTo>
                  <a:lnTo>
                    <a:pt x="8817" y="16096"/>
                  </a:lnTo>
                  <a:lnTo>
                    <a:pt x="9892" y="16071"/>
                  </a:lnTo>
                  <a:lnTo>
                    <a:pt x="10844" y="16022"/>
                  </a:lnTo>
                  <a:lnTo>
                    <a:pt x="11675" y="15973"/>
                  </a:lnTo>
                  <a:lnTo>
                    <a:pt x="12408" y="15876"/>
                  </a:lnTo>
                  <a:lnTo>
                    <a:pt x="13018" y="15802"/>
                  </a:lnTo>
                  <a:lnTo>
                    <a:pt x="13555" y="15705"/>
                  </a:lnTo>
                  <a:lnTo>
                    <a:pt x="13995" y="15607"/>
                  </a:lnTo>
                  <a:lnTo>
                    <a:pt x="14361" y="15534"/>
                  </a:lnTo>
                  <a:lnTo>
                    <a:pt x="14654" y="15436"/>
                  </a:lnTo>
                  <a:lnTo>
                    <a:pt x="14874" y="15338"/>
                  </a:lnTo>
                  <a:lnTo>
                    <a:pt x="15045" y="15265"/>
                  </a:lnTo>
                  <a:lnTo>
                    <a:pt x="15216" y="15167"/>
                  </a:lnTo>
                  <a:lnTo>
                    <a:pt x="15289" y="15119"/>
                  </a:lnTo>
                  <a:lnTo>
                    <a:pt x="15241" y="14655"/>
                  </a:lnTo>
                  <a:lnTo>
                    <a:pt x="15167" y="14215"/>
                  </a:lnTo>
                  <a:lnTo>
                    <a:pt x="15045" y="13800"/>
                  </a:lnTo>
                  <a:lnTo>
                    <a:pt x="14874" y="13409"/>
                  </a:lnTo>
                  <a:lnTo>
                    <a:pt x="14630" y="13043"/>
                  </a:lnTo>
                  <a:lnTo>
                    <a:pt x="14361" y="12701"/>
                  </a:lnTo>
                  <a:lnTo>
                    <a:pt x="14044" y="12408"/>
                  </a:lnTo>
                  <a:lnTo>
                    <a:pt x="13678" y="12115"/>
                  </a:lnTo>
                  <a:lnTo>
                    <a:pt x="13287" y="11846"/>
                  </a:lnTo>
                  <a:lnTo>
                    <a:pt x="12847" y="11626"/>
                  </a:lnTo>
                  <a:lnTo>
                    <a:pt x="12359" y="11406"/>
                  </a:lnTo>
                  <a:lnTo>
                    <a:pt x="11846" y="11235"/>
                  </a:lnTo>
                  <a:lnTo>
                    <a:pt x="11284" y="11064"/>
                  </a:lnTo>
                  <a:lnTo>
                    <a:pt x="10698" y="10942"/>
                  </a:lnTo>
                  <a:lnTo>
                    <a:pt x="10063" y="10820"/>
                  </a:lnTo>
                  <a:lnTo>
                    <a:pt x="9428" y="10747"/>
                  </a:lnTo>
                  <a:lnTo>
                    <a:pt x="9110" y="10722"/>
                  </a:lnTo>
                  <a:lnTo>
                    <a:pt x="9110" y="9623"/>
                  </a:lnTo>
                  <a:lnTo>
                    <a:pt x="9428" y="9404"/>
                  </a:lnTo>
                  <a:lnTo>
                    <a:pt x="9745" y="9159"/>
                  </a:lnTo>
                  <a:lnTo>
                    <a:pt x="10039" y="8891"/>
                  </a:lnTo>
                  <a:lnTo>
                    <a:pt x="10332" y="8598"/>
                  </a:lnTo>
                  <a:lnTo>
                    <a:pt x="10576" y="8256"/>
                  </a:lnTo>
                  <a:lnTo>
                    <a:pt x="10796" y="7889"/>
                  </a:lnTo>
                  <a:lnTo>
                    <a:pt x="11015" y="7523"/>
                  </a:lnTo>
                  <a:lnTo>
                    <a:pt x="11186" y="7108"/>
                  </a:lnTo>
                  <a:lnTo>
                    <a:pt x="11260" y="7132"/>
                  </a:lnTo>
                  <a:lnTo>
                    <a:pt x="11406" y="7132"/>
                  </a:lnTo>
                  <a:lnTo>
                    <a:pt x="11528" y="7059"/>
                  </a:lnTo>
                  <a:lnTo>
                    <a:pt x="11650" y="6961"/>
                  </a:lnTo>
                  <a:lnTo>
                    <a:pt x="11748" y="6790"/>
                  </a:lnTo>
                  <a:lnTo>
                    <a:pt x="11846" y="6619"/>
                  </a:lnTo>
                  <a:lnTo>
                    <a:pt x="11944" y="6400"/>
                  </a:lnTo>
                  <a:lnTo>
                    <a:pt x="11992" y="6155"/>
                  </a:lnTo>
                  <a:lnTo>
                    <a:pt x="12041" y="5887"/>
                  </a:lnTo>
                  <a:lnTo>
                    <a:pt x="12066" y="5642"/>
                  </a:lnTo>
                  <a:lnTo>
                    <a:pt x="12041" y="5398"/>
                  </a:lnTo>
                  <a:lnTo>
                    <a:pt x="12017" y="5203"/>
                  </a:lnTo>
                  <a:lnTo>
                    <a:pt x="11968" y="5007"/>
                  </a:lnTo>
                  <a:lnTo>
                    <a:pt x="11919" y="4836"/>
                  </a:lnTo>
                  <a:lnTo>
                    <a:pt x="11846" y="4690"/>
                  </a:lnTo>
                  <a:lnTo>
                    <a:pt x="11748" y="4592"/>
                  </a:lnTo>
                  <a:lnTo>
                    <a:pt x="11626" y="4519"/>
                  </a:lnTo>
                  <a:lnTo>
                    <a:pt x="11699" y="4153"/>
                  </a:lnTo>
                  <a:lnTo>
                    <a:pt x="11724" y="3811"/>
                  </a:lnTo>
                  <a:lnTo>
                    <a:pt x="11724" y="3493"/>
                  </a:lnTo>
                  <a:lnTo>
                    <a:pt x="11724" y="3200"/>
                  </a:lnTo>
                  <a:lnTo>
                    <a:pt x="11699" y="2907"/>
                  </a:lnTo>
                  <a:lnTo>
                    <a:pt x="11650" y="2638"/>
                  </a:lnTo>
                  <a:lnTo>
                    <a:pt x="11577" y="2394"/>
                  </a:lnTo>
                  <a:lnTo>
                    <a:pt x="11504" y="2150"/>
                  </a:lnTo>
                  <a:lnTo>
                    <a:pt x="11406" y="1930"/>
                  </a:lnTo>
                  <a:lnTo>
                    <a:pt x="11309" y="1710"/>
                  </a:lnTo>
                  <a:lnTo>
                    <a:pt x="11186" y="1515"/>
                  </a:lnTo>
                  <a:lnTo>
                    <a:pt x="11040" y="1344"/>
                  </a:lnTo>
                  <a:lnTo>
                    <a:pt x="10893" y="1173"/>
                  </a:lnTo>
                  <a:lnTo>
                    <a:pt x="10747" y="1026"/>
                  </a:lnTo>
                  <a:lnTo>
                    <a:pt x="10429" y="758"/>
                  </a:lnTo>
                  <a:lnTo>
                    <a:pt x="10063" y="562"/>
                  </a:lnTo>
                  <a:lnTo>
                    <a:pt x="9697" y="367"/>
                  </a:lnTo>
                  <a:lnTo>
                    <a:pt x="9330" y="245"/>
                  </a:lnTo>
                  <a:lnTo>
                    <a:pt x="8964" y="147"/>
                  </a:lnTo>
                  <a:lnTo>
                    <a:pt x="8598" y="74"/>
                  </a:lnTo>
                  <a:lnTo>
                    <a:pt x="8256" y="25"/>
                  </a:lnTo>
                  <a:lnTo>
                    <a:pt x="7938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6" name="Shape 974"/>
          <p:cNvSpPr/>
          <p:nvPr/>
        </p:nvSpPr>
        <p:spPr>
          <a:xfrm>
            <a:off x="4234820" y="3376565"/>
            <a:ext cx="353251" cy="353230"/>
          </a:xfrm>
          <a:custGeom>
            <a:avLst/>
            <a:gdLst/>
            <a:ahLst/>
            <a:cxnLst/>
            <a:rect l="0" t="0" r="0" b="0"/>
            <a:pathLst>
              <a:path w="16902" h="16901" extrusionOk="0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rgbClr val="28324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7" name="Shape 930"/>
          <p:cNvGrpSpPr/>
          <p:nvPr/>
        </p:nvGrpSpPr>
        <p:grpSpPr>
          <a:xfrm>
            <a:off x="1941155" y="1498305"/>
            <a:ext cx="324660" cy="338956"/>
            <a:chOff x="3294650" y="3652450"/>
            <a:chExt cx="388350" cy="405450"/>
          </a:xfrm>
        </p:grpSpPr>
        <p:sp>
          <p:nvSpPr>
            <p:cNvPr id="28" name="Shape 931"/>
            <p:cNvSpPr/>
            <p:nvPr/>
          </p:nvSpPr>
          <p:spPr>
            <a:xfrm>
              <a:off x="3294650" y="3681775"/>
              <a:ext cx="376150" cy="376125"/>
            </a:xfrm>
            <a:custGeom>
              <a:avLst/>
              <a:gdLst/>
              <a:ahLst/>
              <a:cxnLst/>
              <a:rect l="0" t="0" r="0" b="0"/>
              <a:pathLst>
                <a:path w="15046" h="15045" extrusionOk="0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932"/>
            <p:cNvSpPr/>
            <p:nvPr/>
          </p:nvSpPr>
          <p:spPr>
            <a:xfrm>
              <a:off x="3494925" y="3760525"/>
              <a:ext cx="188075" cy="97100"/>
            </a:xfrm>
            <a:custGeom>
              <a:avLst/>
              <a:gdLst/>
              <a:ahLst/>
              <a:cxnLst/>
              <a:rect l="0" t="0" r="0" b="0"/>
              <a:pathLst>
                <a:path w="7523" h="3884" extrusionOk="0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933"/>
            <p:cNvSpPr/>
            <p:nvPr/>
          </p:nvSpPr>
          <p:spPr>
            <a:xfrm>
              <a:off x="3494925" y="3652450"/>
              <a:ext cx="161200" cy="188100"/>
            </a:xfrm>
            <a:custGeom>
              <a:avLst/>
              <a:gdLst/>
              <a:ahLst/>
              <a:cxnLst/>
              <a:rect l="0" t="0" r="0" b="0"/>
              <a:pathLst>
                <a:path w="6448" h="7524" extrusionOk="0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1" name="Shape 940"/>
          <p:cNvGrpSpPr/>
          <p:nvPr/>
        </p:nvGrpSpPr>
        <p:grpSpPr>
          <a:xfrm>
            <a:off x="1909010" y="3384616"/>
            <a:ext cx="378749" cy="277698"/>
            <a:chOff x="4610450" y="3703750"/>
            <a:chExt cx="453050" cy="332175"/>
          </a:xfrm>
        </p:grpSpPr>
        <p:sp>
          <p:nvSpPr>
            <p:cNvPr id="32" name="Shape 941"/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0" t="0" r="0" b="0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942"/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0" t="0" r="0" b="0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4" name="Заголовок 1"/>
          <p:cNvSpPr txBox="1">
            <a:spLocks/>
          </p:cNvSpPr>
          <p:nvPr/>
        </p:nvSpPr>
        <p:spPr>
          <a:xfrm>
            <a:off x="350791" y="5964778"/>
            <a:ext cx="7794142" cy="6432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8078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8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C00000"/>
                </a:solidFill>
              </a:rPr>
              <a:t>Республика Корея является вторым по счёту государством по количеству выданных гарантий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22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0770541" cy="6858000"/>
          </a:xfrm>
          <a:prstGeom prst="rect">
            <a:avLst/>
          </a:prstGeom>
        </p:spPr>
      </p:pic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797143" y="6356353"/>
            <a:ext cx="770557" cy="365125"/>
          </a:xfrm>
        </p:spPr>
        <p:txBody>
          <a:bodyPr/>
          <a:lstStyle/>
          <a:p>
            <a:r>
              <a:rPr lang="ru-RU" sz="20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64370" y="604178"/>
            <a:ext cx="7308105" cy="49664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Поддержка МСП в Корее: ключевые факты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7473" y="1064308"/>
            <a:ext cx="9753468" cy="52920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marL="1076325" indent="-36195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002060"/>
                </a:solidFill>
              </a:rPr>
              <a:t>В конституции страны закреплено: «Государство должно защищать и продвигать МСП»</a:t>
            </a:r>
          </a:p>
          <a:p>
            <a:pPr marL="1076325" indent="-36195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2060"/>
                </a:solidFill>
              </a:rPr>
              <a:t>В состав правительства </a:t>
            </a:r>
            <a:r>
              <a:rPr lang="ru-RU" sz="1400" b="1" dirty="0">
                <a:solidFill>
                  <a:srgbClr val="002060"/>
                </a:solidFill>
              </a:rPr>
              <a:t>входит Министерство МСП и старт-</a:t>
            </a:r>
            <a:r>
              <a:rPr lang="ru-RU" sz="1400" b="1" dirty="0" err="1">
                <a:solidFill>
                  <a:srgbClr val="002060"/>
                </a:solidFill>
              </a:rPr>
              <a:t>апов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</a:p>
          <a:p>
            <a:pPr marL="1076325" indent="-36195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2060"/>
                </a:solidFill>
              </a:rPr>
              <a:t>В 2017 году: </a:t>
            </a:r>
            <a:r>
              <a:rPr lang="ru-RU" sz="1400" b="1" dirty="0">
                <a:solidFill>
                  <a:srgbClr val="002060"/>
                </a:solidFill>
              </a:rPr>
              <a:t>288</a:t>
            </a:r>
            <a:r>
              <a:rPr lang="ru-RU" sz="1400" dirty="0">
                <a:solidFill>
                  <a:srgbClr val="002060"/>
                </a:solidFill>
              </a:rPr>
              <a:t> республиканских и </a:t>
            </a:r>
            <a:r>
              <a:rPr lang="ru-RU" sz="1400" b="1" dirty="0" smtClean="0">
                <a:solidFill>
                  <a:srgbClr val="002060"/>
                </a:solidFill>
              </a:rPr>
              <a:t>1 059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>
                <a:solidFill>
                  <a:srgbClr val="002060"/>
                </a:solidFill>
              </a:rPr>
              <a:t>региональных программ поддержки </a:t>
            </a:r>
            <a:r>
              <a:rPr lang="ru-RU" sz="1400" dirty="0" smtClean="0">
                <a:solidFill>
                  <a:srgbClr val="002060"/>
                </a:solidFill>
              </a:rPr>
              <a:t>МСП</a:t>
            </a:r>
            <a:endParaRPr lang="ru-RU" sz="1400" dirty="0">
              <a:solidFill>
                <a:srgbClr val="002060"/>
              </a:solidFill>
            </a:endParaRPr>
          </a:p>
          <a:p>
            <a:pPr marL="1076325" indent="-36195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rgbClr val="002060"/>
                </a:solidFill>
              </a:rPr>
              <a:t>3,0% государственных расходов направлялись на программы поддержки МСП</a:t>
            </a:r>
            <a:endParaRPr lang="ru-RU" sz="1400" b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1076325" indent="-361950">
              <a:buClr>
                <a:srgbClr val="002060"/>
              </a:buClr>
            </a:pPr>
            <a:endParaRPr lang="ru-RU" sz="1400" b="1" dirty="0" smtClean="0"/>
          </a:p>
          <a:p>
            <a:pPr marL="1076325"/>
            <a:r>
              <a:rPr lang="ru-RU" sz="1400" b="1" dirty="0" smtClean="0">
                <a:solidFill>
                  <a:srgbClr val="002060"/>
                </a:solidFill>
              </a:rPr>
              <a:t>Преференции </a:t>
            </a:r>
            <a:r>
              <a:rPr lang="ru-RU" sz="1400" b="1" dirty="0">
                <a:solidFill>
                  <a:srgbClr val="002060"/>
                </a:solidFill>
              </a:rPr>
              <a:t>для МСП: </a:t>
            </a:r>
          </a:p>
          <a:p>
            <a:pPr marL="1076325" indent="-361950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ru-RU" sz="1400" dirty="0"/>
              <a:t>привилегии при участии в </a:t>
            </a:r>
            <a:r>
              <a:rPr lang="ru-RU" sz="1400" dirty="0" err="1"/>
              <a:t>госзакупках</a:t>
            </a:r>
            <a:r>
              <a:rPr lang="ru-RU" sz="1400" dirty="0"/>
              <a:t>, </a:t>
            </a:r>
          </a:p>
          <a:p>
            <a:pPr marL="1076325" indent="-361950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ru-RU" sz="1400" dirty="0"/>
              <a:t>сниженные налоговые </a:t>
            </a:r>
            <a:r>
              <a:rPr lang="ru-RU" sz="1400" dirty="0" smtClean="0"/>
              <a:t>ставки, </a:t>
            </a:r>
            <a:endParaRPr lang="ru-RU" sz="1400" dirty="0"/>
          </a:p>
          <a:p>
            <a:pPr marL="1076325" indent="-361950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ru-RU" sz="1400" dirty="0"/>
              <a:t>освобождение ассоциаций МСП от регулирования монополий, </a:t>
            </a:r>
          </a:p>
          <a:p>
            <a:pPr marL="1076325" indent="-361950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ru-RU" sz="1400" dirty="0"/>
              <a:t>право нанимать зарубежную рабочую силу, </a:t>
            </a:r>
          </a:p>
          <a:p>
            <a:pPr marL="1076325" indent="-361950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ru-RU" sz="1400" dirty="0"/>
              <a:t>льготные тарифы на воду и </a:t>
            </a:r>
            <a:r>
              <a:rPr lang="ru-RU" sz="1400" dirty="0" smtClean="0"/>
              <a:t>электричество</a:t>
            </a:r>
          </a:p>
          <a:p>
            <a:endParaRPr lang="ru-RU" sz="1237" dirty="0" smtClean="0"/>
          </a:p>
          <a:p>
            <a:r>
              <a:rPr lang="ru-RU" sz="1600" b="1" dirty="0" smtClean="0">
                <a:solidFill>
                  <a:srgbClr val="C00000"/>
                </a:solidFill>
              </a:rPr>
              <a:t>Инициативы </a:t>
            </a:r>
            <a:r>
              <a:rPr lang="ru-RU" sz="1600" b="1" dirty="0">
                <a:solidFill>
                  <a:srgbClr val="C00000"/>
                </a:solidFill>
              </a:rPr>
              <a:t>нового правительства по поддержке МСП:</a:t>
            </a:r>
          </a:p>
          <a:p>
            <a:pPr marL="171450" indent="-17145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1200" b="1" dirty="0">
                <a:solidFill>
                  <a:srgbClr val="002060"/>
                </a:solidFill>
              </a:rPr>
              <a:t>Меры по повышению доступности финансирования:</a:t>
            </a:r>
          </a:p>
          <a:p>
            <a:r>
              <a:rPr lang="ru-RU" sz="1200" dirty="0"/>
              <a:t>Правительство запускает венчурный фонд с бюджетом 10 трлн. </a:t>
            </a:r>
            <a:r>
              <a:rPr lang="en-US" sz="1200" dirty="0"/>
              <a:t>KRW ($</a:t>
            </a:r>
            <a:r>
              <a:rPr lang="ru-RU" sz="1200" dirty="0"/>
              <a:t>9,3 млрд.</a:t>
            </a:r>
            <a:r>
              <a:rPr lang="en-US" sz="1200" dirty="0"/>
              <a:t>)</a:t>
            </a:r>
            <a:endParaRPr lang="ru-RU" sz="1200" dirty="0"/>
          </a:p>
          <a:p>
            <a:r>
              <a:rPr lang="ru-RU" sz="1200" dirty="0"/>
              <a:t>Увеличение объемов финансовой поддержки через </a:t>
            </a:r>
            <a:r>
              <a:rPr lang="ru-RU" sz="1200" dirty="0" smtClean="0"/>
              <a:t>госбанки</a:t>
            </a:r>
            <a:endParaRPr lang="ru-RU" sz="12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200" dirty="0"/>
              <a:t>Развитие биржи </a:t>
            </a:r>
            <a:r>
              <a:rPr lang="en-US" sz="1200" dirty="0"/>
              <a:t>KOSDAQ </a:t>
            </a:r>
            <a:r>
              <a:rPr lang="ru-RU" sz="1200" dirty="0"/>
              <a:t>для поддержки инновационного </a:t>
            </a:r>
            <a:r>
              <a:rPr lang="ru-RU" sz="1200" dirty="0" smtClean="0"/>
              <a:t>МСБ </a:t>
            </a:r>
            <a:endParaRPr lang="ru-RU" sz="12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200" dirty="0"/>
              <a:t>Расширение поддержки </a:t>
            </a:r>
            <a:r>
              <a:rPr lang="ru-RU" sz="1200" dirty="0" smtClean="0"/>
              <a:t>экспортеров</a:t>
            </a:r>
            <a:endParaRPr lang="ru-RU" sz="12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171450" indent="-17145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1200" b="1" dirty="0" smtClean="0">
                <a:solidFill>
                  <a:srgbClr val="002060"/>
                </a:solidFill>
              </a:rPr>
              <a:t>Снижение </a:t>
            </a:r>
            <a:r>
              <a:rPr lang="ru-RU" sz="1200" b="1" dirty="0">
                <a:solidFill>
                  <a:srgbClr val="002060"/>
                </a:solidFill>
              </a:rPr>
              <a:t>дефицита рабочей силы:</a:t>
            </a:r>
          </a:p>
          <a:p>
            <a:r>
              <a:rPr lang="ru-RU" sz="1200" dirty="0"/>
              <a:t>Предоставление поддержки на сумму 20 млн. </a:t>
            </a:r>
            <a:r>
              <a:rPr lang="en-US" sz="1200" dirty="0"/>
              <a:t>KRW ($</a:t>
            </a:r>
            <a:r>
              <a:rPr lang="ru-RU" sz="1200" dirty="0"/>
              <a:t>18 524</a:t>
            </a:r>
            <a:r>
              <a:rPr lang="en-US" sz="1200" dirty="0"/>
              <a:t>)</a:t>
            </a:r>
            <a:r>
              <a:rPr lang="ru-RU" sz="1200" dirty="0"/>
              <a:t> в год на одного нанятого молодого работника в течение 3 лет</a:t>
            </a:r>
          </a:p>
          <a:p>
            <a:r>
              <a:rPr lang="ru-RU" sz="1200" dirty="0"/>
              <a:t>Государство стимулирует молодых работников оставаться работать в МСП, субсидируя их сберегательные счета на паритетной основе</a:t>
            </a:r>
          </a:p>
          <a:p>
            <a:pPr marL="171450" indent="-17145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1200" b="1" dirty="0">
                <a:solidFill>
                  <a:srgbClr val="002060"/>
                </a:solidFill>
              </a:rPr>
              <a:t>Прочее:</a:t>
            </a:r>
          </a:p>
          <a:p>
            <a:r>
              <a:rPr lang="ru-RU" sz="1200" dirty="0"/>
              <a:t>Программа «</a:t>
            </a:r>
            <a:r>
              <a:rPr lang="en-US" sz="1200" dirty="0"/>
              <a:t>Tech Incubator </a:t>
            </a:r>
            <a:r>
              <a:rPr lang="en-US" sz="1200" dirty="0" err="1"/>
              <a:t>Programme</a:t>
            </a:r>
            <a:r>
              <a:rPr lang="en-US" sz="1200" dirty="0"/>
              <a:t> for Start-ups</a:t>
            </a:r>
            <a:r>
              <a:rPr lang="ru-RU" sz="1200" dirty="0"/>
              <a:t>»</a:t>
            </a:r>
            <a:r>
              <a:rPr lang="en-US" sz="1200" dirty="0"/>
              <a:t> </a:t>
            </a:r>
            <a:r>
              <a:rPr lang="ru-RU" sz="1200" dirty="0"/>
              <a:t>по предоставлению </a:t>
            </a:r>
            <a:r>
              <a:rPr lang="ru-RU" sz="1200" dirty="0" err="1"/>
              <a:t>менторства</a:t>
            </a:r>
            <a:r>
              <a:rPr lang="ru-RU" sz="1200" dirty="0"/>
              <a:t> и технологического развития</a:t>
            </a:r>
          </a:p>
          <a:p>
            <a:r>
              <a:rPr lang="ru-RU" sz="1200" dirty="0"/>
              <a:t>Защита мелких торговцев и МСП через снижение расходов, включая оплату труда, страхование, комиссии по кредитным картам, налоги, финансовые обязательства и аренду</a:t>
            </a:r>
          </a:p>
        </p:txBody>
      </p:sp>
      <p:grpSp>
        <p:nvGrpSpPr>
          <p:cNvPr id="6" name="Shape 838"/>
          <p:cNvGrpSpPr/>
          <p:nvPr/>
        </p:nvGrpSpPr>
        <p:grpSpPr>
          <a:xfrm>
            <a:off x="407473" y="1274983"/>
            <a:ext cx="368550" cy="368550"/>
            <a:chOff x="2594325" y="1627175"/>
            <a:chExt cx="440850" cy="440850"/>
          </a:xfrm>
        </p:grpSpPr>
        <p:sp>
          <p:nvSpPr>
            <p:cNvPr id="7" name="Shape 839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0" t="0" r="0" b="0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840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0" t="0" r="0" b="0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841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0" t="0" r="0" b="0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1" name="Shape 885"/>
          <p:cNvGrpSpPr>
            <a:grpSpLocks noChangeAspect="1"/>
          </p:cNvGrpSpPr>
          <p:nvPr/>
        </p:nvGrpSpPr>
        <p:grpSpPr>
          <a:xfrm>
            <a:off x="9300537" y="3692074"/>
            <a:ext cx="741869" cy="685800"/>
            <a:chOff x="5975075" y="2327500"/>
            <a:chExt cx="420100" cy="388350"/>
          </a:xfrm>
        </p:grpSpPr>
        <p:sp>
          <p:nvSpPr>
            <p:cNvPr id="12" name="Shape 886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0" t="0" r="0" b="0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887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0" t="0" r="0" b="0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4" name="Shape 986"/>
          <p:cNvGrpSpPr/>
          <p:nvPr/>
        </p:nvGrpSpPr>
        <p:grpSpPr>
          <a:xfrm>
            <a:off x="407975" y="2650177"/>
            <a:ext cx="305265" cy="388969"/>
            <a:chOff x="1958100" y="4985350"/>
            <a:chExt cx="365150" cy="465275"/>
          </a:xfrm>
        </p:grpSpPr>
        <p:sp>
          <p:nvSpPr>
            <p:cNvPr id="15" name="Shape 987"/>
            <p:cNvSpPr/>
            <p:nvPr/>
          </p:nvSpPr>
          <p:spPr>
            <a:xfrm>
              <a:off x="1958100" y="4985350"/>
              <a:ext cx="365150" cy="465275"/>
            </a:xfrm>
            <a:custGeom>
              <a:avLst/>
              <a:gdLst/>
              <a:ahLst/>
              <a:cxnLst/>
              <a:rect l="0" t="0" r="0" b="0"/>
              <a:pathLst>
                <a:path w="14606" h="18611" extrusionOk="0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988"/>
            <p:cNvSpPr/>
            <p:nvPr/>
          </p:nvSpPr>
          <p:spPr>
            <a:xfrm>
              <a:off x="1977625" y="5237525"/>
              <a:ext cx="113600" cy="213100"/>
            </a:xfrm>
            <a:custGeom>
              <a:avLst/>
              <a:gdLst/>
              <a:ahLst/>
              <a:cxnLst/>
              <a:rect l="0" t="0" r="0" b="0"/>
              <a:pathLst>
                <a:path w="4544" h="8524" extrusionOk="0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989"/>
            <p:cNvSpPr/>
            <p:nvPr/>
          </p:nvSpPr>
          <p:spPr>
            <a:xfrm>
              <a:off x="2190125" y="5237525"/>
              <a:ext cx="113575" cy="213100"/>
            </a:xfrm>
            <a:custGeom>
              <a:avLst/>
              <a:gdLst/>
              <a:ahLst/>
              <a:cxnLst/>
              <a:rect l="0" t="0" r="0" b="0"/>
              <a:pathLst>
                <a:path w="4543" h="8524" extrusionOk="0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8754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0770541" cy="6858000"/>
          </a:xfrm>
          <a:prstGeom prst="rect">
            <a:avLst/>
          </a:prstGeom>
        </p:spPr>
      </p:pic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797143" y="6356353"/>
            <a:ext cx="770557" cy="365125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5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3895" y="514351"/>
            <a:ext cx="7117605" cy="73342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Новые направления поддержки МСП</a:t>
            </a:r>
            <a:r>
              <a:rPr lang="en-US" sz="2400" b="1" dirty="0">
                <a:solidFill>
                  <a:srgbClr val="002060"/>
                </a:solidFill>
              </a:rPr>
              <a:t/>
            </a:r>
            <a:br>
              <a:rPr lang="en-US" sz="2400" b="1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Продвижение идеи предпринимательства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7461" y="1219199"/>
            <a:ext cx="10082414" cy="52014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Поддержка старт-</a:t>
            </a:r>
            <a:r>
              <a:rPr lang="ru-RU" sz="1400" b="1" dirty="0" err="1">
                <a:solidFill>
                  <a:srgbClr val="002060"/>
                </a:solidFill>
              </a:rPr>
              <a:t>апов</a:t>
            </a:r>
            <a:endParaRPr lang="ru-RU" sz="1400" b="1" dirty="0">
              <a:solidFill>
                <a:srgbClr val="002060"/>
              </a:solidFill>
            </a:endParaRPr>
          </a:p>
          <a:p>
            <a:endParaRPr lang="ru-RU" sz="1100" dirty="0"/>
          </a:p>
          <a:p>
            <a:r>
              <a:rPr lang="ru-RU" sz="1200" b="1" dirty="0">
                <a:solidFill>
                  <a:srgbClr val="002060"/>
                </a:solidFill>
              </a:rPr>
              <a:t>План правительства по созданию экосистемы для взращивания инновационных старт-</a:t>
            </a:r>
            <a:r>
              <a:rPr lang="ru-RU" sz="1200" b="1" dirty="0" err="1">
                <a:solidFill>
                  <a:srgbClr val="002060"/>
                </a:solidFill>
              </a:rPr>
              <a:t>апов</a:t>
            </a:r>
            <a:r>
              <a:rPr lang="ru-RU" sz="1200" b="1" dirty="0">
                <a:solidFill>
                  <a:srgbClr val="002060"/>
                </a:solidFill>
              </a:rPr>
              <a:t> от ноября 2017 года:</a:t>
            </a:r>
          </a:p>
          <a:p>
            <a:r>
              <a:rPr lang="ru-RU" sz="1100" b="1" dirty="0">
                <a:solidFill>
                  <a:srgbClr val="002060"/>
                </a:solidFill>
              </a:rPr>
              <a:t>1. Создание благоприятной среды для старт-</a:t>
            </a:r>
            <a:r>
              <a:rPr lang="ru-RU" sz="1100" b="1" dirty="0" err="1">
                <a:solidFill>
                  <a:srgbClr val="002060"/>
                </a:solidFill>
              </a:rPr>
              <a:t>апов</a:t>
            </a:r>
            <a:endParaRPr lang="ru-RU" sz="1100" b="1" dirty="0">
              <a:solidFill>
                <a:srgbClr val="002060"/>
              </a:solidFill>
            </a:endParaRPr>
          </a:p>
          <a:p>
            <a:r>
              <a:rPr lang="ru-RU" sz="1000" b="1" dirty="0"/>
              <a:t>Поддержка талантливой молодежи при запуске старт-</a:t>
            </a:r>
            <a:r>
              <a:rPr lang="ru-RU" sz="1000" b="1" dirty="0" err="1"/>
              <a:t>апов</a:t>
            </a:r>
            <a:r>
              <a:rPr lang="ru-RU" sz="1000" b="1" dirty="0"/>
              <a:t>: </a:t>
            </a:r>
          </a:p>
          <a:p>
            <a:r>
              <a:rPr lang="ru-RU" sz="1000" dirty="0"/>
              <a:t>1) стимулирование работников создавать спин-</a:t>
            </a:r>
            <a:r>
              <a:rPr lang="ru-RU" sz="1000" dirty="0" err="1"/>
              <a:t>оффы</a:t>
            </a:r>
            <a:r>
              <a:rPr lang="ru-RU" sz="1000" dirty="0"/>
              <a:t> от действующих фирм, но с возможностью вернуться обратно на работу в фирме в случае провала</a:t>
            </a:r>
          </a:p>
          <a:p>
            <a:r>
              <a:rPr lang="ru-RU" sz="1000" dirty="0"/>
              <a:t>2) Предоставление профессорам ВУЗов более гибкого графика работы для их участия в старт-</a:t>
            </a:r>
            <a:r>
              <a:rPr lang="ru-RU" sz="1000" dirty="0" err="1"/>
              <a:t>апах</a:t>
            </a:r>
            <a:endParaRPr lang="ru-RU" sz="1000" dirty="0"/>
          </a:p>
          <a:p>
            <a:r>
              <a:rPr lang="ru-RU" sz="1000" dirty="0"/>
              <a:t>Переход от венчурной модели поддержки старт-</a:t>
            </a:r>
            <a:r>
              <a:rPr lang="ru-RU" sz="1000" dirty="0" err="1"/>
              <a:t>апов</a:t>
            </a:r>
            <a:r>
              <a:rPr lang="ru-RU" sz="1000" dirty="0"/>
              <a:t> к модели, вовлекающей частный сектор </a:t>
            </a:r>
          </a:p>
          <a:p>
            <a:r>
              <a:rPr lang="ru-RU" sz="1000" dirty="0"/>
              <a:t>Поддержка на этапе раннего становления через предоставления офисных помещений, </a:t>
            </a:r>
            <a:r>
              <a:rPr lang="ru-RU" sz="1000" dirty="0" err="1"/>
              <a:t>нетворкинга</a:t>
            </a:r>
            <a:endParaRPr lang="ru-RU" sz="1000" dirty="0"/>
          </a:p>
          <a:p>
            <a:r>
              <a:rPr lang="ru-RU" sz="1000" dirty="0"/>
              <a:t>Поддержка старт-</a:t>
            </a:r>
            <a:r>
              <a:rPr lang="ru-RU" sz="1000" dirty="0" err="1"/>
              <a:t>апов</a:t>
            </a:r>
            <a:r>
              <a:rPr lang="ru-RU" sz="1000" dirty="0"/>
              <a:t> на этапе развития через финансирование, участие в </a:t>
            </a:r>
            <a:r>
              <a:rPr lang="ru-RU" sz="1000" dirty="0" err="1"/>
              <a:t>госзакупках</a:t>
            </a:r>
            <a:r>
              <a:rPr lang="ru-RU" sz="1000" dirty="0"/>
              <a:t>, выход на внутренние и внешние рынки</a:t>
            </a:r>
          </a:p>
          <a:p>
            <a:endParaRPr lang="ru-RU" sz="1100" dirty="0"/>
          </a:p>
          <a:p>
            <a:r>
              <a:rPr lang="ru-RU" sz="1100" b="1" dirty="0">
                <a:solidFill>
                  <a:srgbClr val="002060"/>
                </a:solidFill>
              </a:rPr>
              <a:t>2. Расширение возможностей для привлечения финансирования и налоговых льгот</a:t>
            </a:r>
          </a:p>
          <a:p>
            <a:r>
              <a:rPr lang="ru-RU" sz="1000" b="1" dirty="0"/>
              <a:t>Создание фонда с бюджетом 10 трлн. </a:t>
            </a:r>
            <a:r>
              <a:rPr lang="en-US" sz="1000" b="1" dirty="0"/>
              <a:t>KRW ($</a:t>
            </a:r>
            <a:r>
              <a:rPr lang="ru-RU" sz="1000" b="1" dirty="0"/>
              <a:t>9,3 млрд.</a:t>
            </a:r>
            <a:r>
              <a:rPr lang="en-US" sz="1000" b="1" dirty="0"/>
              <a:t>)</a:t>
            </a:r>
            <a:r>
              <a:rPr lang="ru-RU" sz="1000" b="1" dirty="0"/>
              <a:t>:</a:t>
            </a:r>
          </a:p>
          <a:p>
            <a:r>
              <a:rPr lang="ru-RU" sz="1000" dirty="0"/>
              <a:t>1) государство – 3 трлн. </a:t>
            </a:r>
            <a:r>
              <a:rPr lang="en-US" sz="1000" dirty="0" smtClean="0"/>
              <a:t>KRW</a:t>
            </a:r>
            <a:r>
              <a:rPr lang="en-US" sz="1000" dirty="0"/>
              <a:t> </a:t>
            </a:r>
            <a:r>
              <a:rPr lang="en-US" sz="1000" dirty="0" smtClean="0"/>
              <a:t>($</a:t>
            </a:r>
            <a:r>
              <a:rPr lang="ru-RU" sz="1000" dirty="0" smtClean="0"/>
              <a:t>9,3 млрд</a:t>
            </a:r>
            <a:r>
              <a:rPr lang="ru-RU" sz="1000" dirty="0"/>
              <a:t>.</a:t>
            </a:r>
            <a:r>
              <a:rPr lang="en-US" sz="1000" dirty="0"/>
              <a:t>)</a:t>
            </a:r>
            <a:r>
              <a:rPr lang="ru-RU" sz="1000" dirty="0" smtClean="0"/>
              <a:t>, </a:t>
            </a:r>
            <a:r>
              <a:rPr lang="ru-RU" sz="1000" dirty="0"/>
              <a:t>частный сектор – 7 трлн. </a:t>
            </a:r>
            <a:r>
              <a:rPr lang="en-US" sz="1000" dirty="0" smtClean="0"/>
              <a:t>KRW</a:t>
            </a:r>
            <a:r>
              <a:rPr lang="ru-RU" sz="1000" dirty="0" smtClean="0"/>
              <a:t> </a:t>
            </a:r>
            <a:r>
              <a:rPr lang="en-US" sz="1000" dirty="0" smtClean="0"/>
              <a:t>($</a:t>
            </a:r>
            <a:r>
              <a:rPr lang="ru-RU" sz="1000" dirty="0" smtClean="0"/>
              <a:t>6,5 </a:t>
            </a:r>
            <a:r>
              <a:rPr lang="ru-RU" sz="1000" dirty="0"/>
              <a:t>млрд.</a:t>
            </a:r>
            <a:r>
              <a:rPr lang="en-US" sz="1000" dirty="0"/>
              <a:t>)</a:t>
            </a:r>
            <a:endParaRPr lang="ru-RU" sz="1000" dirty="0"/>
          </a:p>
          <a:p>
            <a:r>
              <a:rPr lang="ru-RU" sz="1000" dirty="0"/>
              <a:t>2) Предоставление комплексного пакета финансовых услуг для </a:t>
            </a:r>
            <a:r>
              <a:rPr lang="ru-RU" sz="1000" dirty="0" err="1"/>
              <a:t>венчуров</a:t>
            </a:r>
            <a:r>
              <a:rPr lang="ru-RU" sz="1000" dirty="0"/>
              <a:t> на разных этапах развития: коммерциализация идеи, выход на рынок, </a:t>
            </a:r>
            <a:r>
              <a:rPr lang="en-US" sz="1000" dirty="0"/>
              <a:t>M&amp;A</a:t>
            </a:r>
            <a:r>
              <a:rPr lang="ru-RU" sz="1000" dirty="0"/>
              <a:t>, реорганизация бизнеса</a:t>
            </a:r>
          </a:p>
          <a:p>
            <a:r>
              <a:rPr lang="ru-RU" sz="1000" dirty="0"/>
              <a:t>Продвижение финансирования технологичных компаний с точки зрения прибыльности и будущей стоимости разрабатываемой технологии</a:t>
            </a:r>
          </a:p>
          <a:p>
            <a:r>
              <a:rPr lang="ru-RU" sz="1000" b="1" dirty="0"/>
              <a:t>Расширение налоговых льгот для инвесторов в старт-</a:t>
            </a:r>
            <a:r>
              <a:rPr lang="ru-RU" sz="1000" b="1" dirty="0" err="1"/>
              <a:t>апы</a:t>
            </a:r>
            <a:r>
              <a:rPr lang="ru-RU" sz="1000" b="1" dirty="0"/>
              <a:t>: </a:t>
            </a:r>
          </a:p>
          <a:p>
            <a:r>
              <a:rPr lang="ru-RU" sz="1000" dirty="0"/>
              <a:t>1) Удвоение размера инвестиции бизнес-ангела, уменьшающей налогооблагаемый доход (на текущий момент 15 млн. </a:t>
            </a:r>
            <a:r>
              <a:rPr lang="en-US" sz="1000" dirty="0"/>
              <a:t>KRW </a:t>
            </a:r>
            <a:r>
              <a:rPr lang="en-US" sz="1000" dirty="0" smtClean="0"/>
              <a:t>($</a:t>
            </a:r>
            <a:r>
              <a:rPr lang="ru-RU" sz="1000" dirty="0"/>
              <a:t> 13,9 тыс.</a:t>
            </a:r>
            <a:r>
              <a:rPr lang="en-US" sz="1000" dirty="0" smtClean="0"/>
              <a:t>)</a:t>
            </a:r>
            <a:endParaRPr lang="ru-RU" sz="1000" dirty="0"/>
          </a:p>
          <a:p>
            <a:r>
              <a:rPr lang="ru-RU" sz="1000" dirty="0"/>
              <a:t>2) Освобождение от налогов доходов от операций с акциями</a:t>
            </a:r>
          </a:p>
          <a:p>
            <a:r>
              <a:rPr lang="ru-RU" sz="1000" dirty="0"/>
              <a:t>3) Увеличение размера необлагаемого налогами владения акциями  работниками с 4 млн. </a:t>
            </a:r>
            <a:r>
              <a:rPr lang="en-US" sz="1000" dirty="0" smtClean="0"/>
              <a:t>KRW</a:t>
            </a:r>
            <a:r>
              <a:rPr lang="ru-RU" sz="1000" dirty="0" smtClean="0"/>
              <a:t> </a:t>
            </a:r>
            <a:r>
              <a:rPr lang="en-US" sz="1000" dirty="0" smtClean="0"/>
              <a:t>($</a:t>
            </a:r>
            <a:r>
              <a:rPr lang="ru-RU" sz="1000" dirty="0" smtClean="0"/>
              <a:t>3,7 тыс.</a:t>
            </a:r>
            <a:r>
              <a:rPr lang="en-US" sz="1000" dirty="0" smtClean="0"/>
              <a:t>) </a:t>
            </a:r>
            <a:r>
              <a:rPr lang="ru-RU" sz="1000" dirty="0"/>
              <a:t>до 15 млн. </a:t>
            </a:r>
            <a:r>
              <a:rPr lang="en-US" sz="1000" dirty="0" smtClean="0"/>
              <a:t>KRW</a:t>
            </a:r>
            <a:r>
              <a:rPr lang="ru-RU" sz="1000" dirty="0" smtClean="0"/>
              <a:t> </a:t>
            </a:r>
            <a:r>
              <a:rPr lang="en-US" sz="1000" dirty="0" smtClean="0"/>
              <a:t>($</a:t>
            </a:r>
            <a:r>
              <a:rPr lang="ru-RU" sz="1000" dirty="0" smtClean="0"/>
              <a:t>13,9 тыс.</a:t>
            </a:r>
            <a:r>
              <a:rPr lang="en-US" sz="1000" dirty="0"/>
              <a:t>)</a:t>
            </a:r>
            <a:endParaRPr lang="ru-RU" sz="1000" dirty="0"/>
          </a:p>
          <a:p>
            <a:r>
              <a:rPr lang="ru-RU" sz="1000" dirty="0"/>
              <a:t>4) Введение налоговых льгот на инвестиции в инвестиционные ассоциации старт-</a:t>
            </a:r>
            <a:r>
              <a:rPr lang="ru-RU" sz="1000" dirty="0" err="1"/>
              <a:t>апов</a:t>
            </a:r>
            <a:r>
              <a:rPr lang="ru-RU" sz="1000" dirty="0"/>
              <a:t> </a:t>
            </a:r>
          </a:p>
          <a:p>
            <a:endParaRPr lang="ru-RU" sz="1100" dirty="0"/>
          </a:p>
          <a:p>
            <a:r>
              <a:rPr lang="ru-RU" sz="1100" b="1" dirty="0">
                <a:solidFill>
                  <a:srgbClr val="002060"/>
                </a:solidFill>
              </a:rPr>
              <a:t>3. Создание эффективной связи между старт-</a:t>
            </a:r>
            <a:r>
              <a:rPr lang="ru-RU" sz="1100" b="1" dirty="0" err="1">
                <a:solidFill>
                  <a:srgbClr val="002060"/>
                </a:solidFill>
              </a:rPr>
              <a:t>апами</a:t>
            </a:r>
            <a:r>
              <a:rPr lang="ru-RU" sz="1100" b="1" dirty="0">
                <a:solidFill>
                  <a:srgbClr val="002060"/>
                </a:solidFill>
              </a:rPr>
              <a:t> и инвесторами</a:t>
            </a:r>
          </a:p>
          <a:p>
            <a:r>
              <a:rPr lang="ru-RU" sz="1000" dirty="0"/>
              <a:t>Постепенная отмена солидарного поручительства (гарантии) членов семьи и друзей</a:t>
            </a:r>
          </a:p>
          <a:p>
            <a:r>
              <a:rPr lang="ru-RU" sz="1000" b="1" dirty="0"/>
              <a:t>Содействие в </a:t>
            </a:r>
            <a:r>
              <a:rPr lang="en-US" sz="1000" b="1" dirty="0"/>
              <a:t>IPO </a:t>
            </a:r>
            <a:r>
              <a:rPr lang="kk-KZ" sz="1000" b="1" dirty="0"/>
              <a:t>и </a:t>
            </a:r>
            <a:r>
              <a:rPr lang="en-US" sz="1000" b="1" dirty="0"/>
              <a:t>M&amp;A</a:t>
            </a:r>
            <a:r>
              <a:rPr lang="kk-KZ" sz="1000" b="1" dirty="0"/>
              <a:t>:</a:t>
            </a:r>
          </a:p>
          <a:p>
            <a:r>
              <a:rPr lang="kk-KZ" sz="1000" dirty="0"/>
              <a:t>1) Повышение независимости биржи </a:t>
            </a:r>
            <a:r>
              <a:rPr lang="en-US" sz="1000" dirty="0"/>
              <a:t>KOSDAQ</a:t>
            </a:r>
          </a:p>
          <a:p>
            <a:r>
              <a:rPr lang="ru-RU" sz="1000" dirty="0"/>
              <a:t>2) Стимулирование инвестиций со стороны пенсионных фондов</a:t>
            </a:r>
          </a:p>
          <a:p>
            <a:r>
              <a:rPr lang="ru-RU" sz="1000" dirty="0"/>
              <a:t>3) Увеличить стимулы для крупного бизнеса участвовать в </a:t>
            </a:r>
            <a:r>
              <a:rPr lang="en-US" sz="1000" dirty="0"/>
              <a:t>M&amp;A</a:t>
            </a:r>
            <a:endParaRPr lang="ru-RU" sz="1000" dirty="0"/>
          </a:p>
          <a:p>
            <a:r>
              <a:rPr lang="ru-RU" sz="1000" dirty="0"/>
              <a:t>4) Привлечение зарубежного венчурного капитала для инвестирования в местные </a:t>
            </a:r>
            <a:r>
              <a:rPr lang="en-US" sz="1000" dirty="0"/>
              <a:t>M&amp;A</a:t>
            </a:r>
            <a:endParaRPr lang="ru-RU" sz="1000" dirty="0"/>
          </a:p>
          <a:p>
            <a:r>
              <a:rPr lang="ru-RU" sz="1000" dirty="0" smtClean="0"/>
              <a:t>5) Разработка </a:t>
            </a:r>
            <a:r>
              <a:rPr lang="ru-RU" sz="1000" dirty="0"/>
              <a:t>мер по предотвращению кражи технологий</a:t>
            </a:r>
          </a:p>
        </p:txBody>
      </p:sp>
    </p:spTree>
    <p:extLst>
      <p:ext uri="{BB962C8B-B14F-4D97-AF65-F5344CB8AC3E}">
        <p14:creationId xmlns:p14="http://schemas.microsoft.com/office/powerpoint/2010/main" val="157323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0770541" cy="6858000"/>
          </a:xfrm>
          <a:prstGeom prst="rect">
            <a:avLst/>
          </a:prstGeom>
        </p:spPr>
      </p:pic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797143" y="6356353"/>
            <a:ext cx="770557" cy="365125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6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92945" y="531318"/>
            <a:ext cx="7193805" cy="599457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Новые направления поддержки </a:t>
            </a:r>
            <a:r>
              <a:rPr lang="ru-RU" sz="2400" b="1" dirty="0" smtClean="0">
                <a:solidFill>
                  <a:srgbClr val="002060"/>
                </a:solidFill>
              </a:rPr>
              <a:t>МСП</a:t>
            </a:r>
            <a:r>
              <a:rPr lang="en-US" sz="2400" b="1" dirty="0">
                <a:solidFill>
                  <a:srgbClr val="002060"/>
                </a:solidFill>
              </a:rPr>
              <a:t/>
            </a:r>
            <a:br>
              <a:rPr lang="en-US" sz="2400" b="1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Продвижение идеи предпринимательства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996" y="1228232"/>
            <a:ext cx="6346079" cy="20236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002060"/>
                </a:solidFill>
              </a:rPr>
              <a:t>Расширение возможностей для женщин-предпринимателей</a:t>
            </a:r>
          </a:p>
          <a:p>
            <a:endParaRPr lang="ru-RU" sz="400" dirty="0"/>
          </a:p>
          <a:p>
            <a:r>
              <a:rPr lang="ru-RU" sz="1100" b="1" dirty="0">
                <a:solidFill>
                  <a:srgbClr val="002060"/>
                </a:solidFill>
              </a:rPr>
              <a:t>В Корее наблюдается гендерный разрыв в предпринимательстве:</a:t>
            </a:r>
          </a:p>
          <a:p>
            <a:r>
              <a:rPr lang="ru-RU" sz="1000" dirty="0"/>
              <a:t>Доля женщин-предпринимателей </a:t>
            </a:r>
            <a:r>
              <a:rPr lang="ru-RU" sz="1400" b="1" dirty="0">
                <a:solidFill>
                  <a:schemeClr val="accent2"/>
                </a:solidFill>
              </a:rPr>
              <a:t>14%</a:t>
            </a:r>
            <a:r>
              <a:rPr lang="ru-RU" sz="1000" dirty="0">
                <a:solidFill>
                  <a:schemeClr val="accent2"/>
                </a:solidFill>
              </a:rPr>
              <a:t> </a:t>
            </a:r>
            <a:r>
              <a:rPr lang="ru-RU" sz="1000" dirty="0"/>
              <a:t>от всех занятых женщин</a:t>
            </a:r>
          </a:p>
          <a:p>
            <a:r>
              <a:rPr lang="ru-RU" sz="1000" dirty="0"/>
              <a:t>Доля мужчин-предпринимателей </a:t>
            </a:r>
            <a:r>
              <a:rPr lang="ru-RU" sz="1400" b="1" dirty="0">
                <a:solidFill>
                  <a:srgbClr val="0070C0"/>
                </a:solidFill>
              </a:rPr>
              <a:t>26%</a:t>
            </a:r>
            <a:r>
              <a:rPr lang="ru-RU" sz="1400" dirty="0">
                <a:solidFill>
                  <a:srgbClr val="0070C0"/>
                </a:solidFill>
              </a:rPr>
              <a:t> </a:t>
            </a:r>
            <a:r>
              <a:rPr lang="ru-RU" sz="1000" dirty="0"/>
              <a:t>от всех занятых мужчин</a:t>
            </a:r>
          </a:p>
          <a:p>
            <a:endParaRPr lang="ru-RU" sz="1000" dirty="0"/>
          </a:p>
          <a:p>
            <a:r>
              <a:rPr lang="ru-RU" sz="1100" b="1" dirty="0">
                <a:solidFill>
                  <a:srgbClr val="002060"/>
                </a:solidFill>
              </a:rPr>
              <a:t>Предпринимаемые меры</a:t>
            </a:r>
          </a:p>
          <a:p>
            <a:r>
              <a:rPr lang="ru-RU" sz="1000" dirty="0"/>
              <a:t>Государственное фондирование программы поддержки женщин-предпринимателей:</a:t>
            </a:r>
          </a:p>
          <a:p>
            <a:r>
              <a:rPr lang="ru-RU" sz="1000" dirty="0"/>
              <a:t>Бюджет 2014-2017 гг. – 54 млрд. </a:t>
            </a:r>
            <a:r>
              <a:rPr lang="en-US" sz="1000" dirty="0"/>
              <a:t>KRW ($</a:t>
            </a:r>
            <a:r>
              <a:rPr lang="ru-RU" sz="1000" dirty="0"/>
              <a:t>50 млн.</a:t>
            </a:r>
            <a:r>
              <a:rPr lang="en-US" sz="1000" dirty="0"/>
              <a:t>)</a:t>
            </a:r>
            <a:endParaRPr lang="ru-RU" sz="1000" dirty="0"/>
          </a:p>
          <a:p>
            <a:r>
              <a:rPr lang="ru-RU" sz="1000" dirty="0"/>
              <a:t>Бюджет 2018-2022 гг. – 90 млрд. </a:t>
            </a:r>
            <a:r>
              <a:rPr lang="en-US" sz="1000" dirty="0"/>
              <a:t>KRW ($</a:t>
            </a:r>
            <a:r>
              <a:rPr lang="ru-RU" sz="1000" dirty="0"/>
              <a:t>83 млн.</a:t>
            </a:r>
            <a:r>
              <a:rPr lang="en-US" sz="1000" dirty="0"/>
              <a:t>)</a:t>
            </a:r>
            <a:endParaRPr lang="ru-RU" sz="1000" dirty="0"/>
          </a:p>
          <a:p>
            <a:r>
              <a:rPr lang="ru-RU" sz="1000" i="1" dirty="0">
                <a:solidFill>
                  <a:srgbClr val="0070C0"/>
                </a:solidFill>
              </a:rPr>
              <a:t>Критерий для получения поддержки – наличие не менее 35% женщин-работников в компании, даже если владелец мужчина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9995" y="3190705"/>
            <a:ext cx="8079631" cy="225600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002060"/>
                </a:solidFill>
              </a:rPr>
              <a:t>Усиление предпринимательского духа у молодежи</a:t>
            </a:r>
          </a:p>
          <a:p>
            <a:endParaRPr lang="ru-RU" sz="400" dirty="0"/>
          </a:p>
          <a:p>
            <a:r>
              <a:rPr lang="ru-RU" sz="1050" i="1" dirty="0">
                <a:solidFill>
                  <a:srgbClr val="0070C0"/>
                </a:solidFill>
              </a:rPr>
              <a:t>В Корее предпринимательский дух молодежи снижается:</a:t>
            </a:r>
          </a:p>
          <a:p>
            <a:r>
              <a:rPr lang="ru-RU" sz="1050" dirty="0"/>
              <a:t>В начале 2000-х гг. 32% руководителей </a:t>
            </a:r>
            <a:r>
              <a:rPr lang="ru-RU" sz="1050" dirty="0" err="1"/>
              <a:t>венчуров</a:t>
            </a:r>
            <a:r>
              <a:rPr lang="ru-RU" sz="1050" dirty="0"/>
              <a:t> были в возрасте 20-30 лет</a:t>
            </a:r>
          </a:p>
          <a:p>
            <a:r>
              <a:rPr lang="ru-RU" sz="1050" dirty="0"/>
              <a:t>В 2010 г. 10% руководителей </a:t>
            </a:r>
            <a:r>
              <a:rPr lang="ru-RU" sz="1050" dirty="0" err="1"/>
              <a:t>венчуров</a:t>
            </a:r>
            <a:r>
              <a:rPr lang="ru-RU" sz="1050" dirty="0"/>
              <a:t> в возрасте 20-30 лет</a:t>
            </a:r>
          </a:p>
          <a:p>
            <a:endParaRPr lang="ru-RU" sz="1050" dirty="0"/>
          </a:p>
          <a:p>
            <a:r>
              <a:rPr lang="ru-RU" sz="1100" b="1" dirty="0">
                <a:solidFill>
                  <a:srgbClr val="002060"/>
                </a:solidFill>
              </a:rPr>
              <a:t>Предпринимаемые меры</a:t>
            </a:r>
          </a:p>
          <a:p>
            <a:r>
              <a:rPr lang="ru-RU" sz="1050" dirty="0"/>
              <a:t>1. Программа «</a:t>
            </a:r>
            <a:r>
              <a:rPr lang="en-US" sz="1050" dirty="0" err="1"/>
              <a:t>Bizcool</a:t>
            </a:r>
            <a:r>
              <a:rPr lang="ru-RU" sz="1050" dirty="0"/>
              <a:t>»</a:t>
            </a:r>
            <a:r>
              <a:rPr lang="en-US" sz="1050" dirty="0"/>
              <a:t> </a:t>
            </a:r>
            <a:r>
              <a:rPr lang="ru-RU" sz="1050" dirty="0"/>
              <a:t>в начальных и средних школах с 2020 года, обязательный курс по предпринимательству во всех школах с 2018 года</a:t>
            </a:r>
          </a:p>
          <a:p>
            <a:r>
              <a:rPr lang="ru-RU" sz="1050" dirty="0"/>
              <a:t>2. Трансформация центров креативной экономики и инноваций  в региональные инновационные </a:t>
            </a:r>
            <a:r>
              <a:rPr lang="ru-RU" sz="1050" dirty="0" err="1"/>
              <a:t>хабы</a:t>
            </a:r>
            <a:r>
              <a:rPr lang="ru-RU" sz="1050" dirty="0"/>
              <a:t> для охвата населения вне </a:t>
            </a:r>
            <a:r>
              <a:rPr lang="ru-RU" sz="1050" dirty="0" smtClean="0"/>
              <a:t>Сеула </a:t>
            </a:r>
            <a:endParaRPr lang="ru-RU" sz="1050" dirty="0"/>
          </a:p>
          <a:p>
            <a:r>
              <a:rPr lang="ru-RU" sz="1050" dirty="0"/>
              <a:t>3. Меры поддержки для обанкротившихся предпринимателей: отмена обязательных поручительств за предпринимателя, прощение задолженности по налогам до 30 млн. </a:t>
            </a:r>
            <a:r>
              <a:rPr lang="en-US" sz="1050" dirty="0"/>
              <a:t>KRW ($</a:t>
            </a:r>
            <a:r>
              <a:rPr lang="ru-RU" sz="1050" dirty="0"/>
              <a:t> 27 785</a:t>
            </a:r>
            <a:r>
              <a:rPr lang="en-US" sz="1050" dirty="0"/>
              <a:t>)</a:t>
            </a:r>
            <a:r>
              <a:rPr lang="ru-RU" sz="1050" dirty="0"/>
              <a:t> при повторном запуске бизнеса или трудоустройстве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9995" y="5610068"/>
            <a:ext cx="7925712" cy="9556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002060"/>
                </a:solidFill>
              </a:rPr>
              <a:t>Меры для продвижения пожилых предпринимателей</a:t>
            </a:r>
          </a:p>
          <a:p>
            <a:endParaRPr lang="ru-RU" sz="400" dirty="0"/>
          </a:p>
          <a:p>
            <a:r>
              <a:rPr lang="ru-RU" sz="1050" dirty="0"/>
              <a:t>В Корее большое количество работников в возрасте около 50 лет уходят из крупных фирм и вынуждены создавать собственный малый бизнес</a:t>
            </a:r>
          </a:p>
          <a:p>
            <a:endParaRPr lang="ru-RU" sz="1050" dirty="0"/>
          </a:p>
          <a:p>
            <a:r>
              <a:rPr lang="ru-RU" sz="1000" b="1" dirty="0">
                <a:solidFill>
                  <a:schemeClr val="accent2"/>
                </a:solidFill>
              </a:rPr>
              <a:t>Рассматриваются варианты разработки мер поддержки для данной группы «вынужденных» предпринимателей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620" y="1252374"/>
            <a:ext cx="2926080" cy="292608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641621" y="1295527"/>
            <a:ext cx="29260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Доля предпринимателей 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368363" y="2715414"/>
            <a:ext cx="5405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accent2"/>
                </a:solidFill>
              </a:rPr>
              <a:t>14%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275706" y="2832445"/>
            <a:ext cx="5405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</a:rPr>
              <a:t>26%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641619" y="1654889"/>
            <a:ext cx="1491114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00" b="1" dirty="0" smtClean="0">
                <a:solidFill>
                  <a:srgbClr val="0070C0"/>
                </a:solidFill>
              </a:rPr>
              <a:t>мужчины-предприниматели</a:t>
            </a:r>
            <a:endParaRPr lang="ru-RU" sz="700" b="1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013546" y="1654889"/>
            <a:ext cx="1534088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700" b="1" dirty="0" smtClean="0">
                <a:solidFill>
                  <a:schemeClr val="accent2"/>
                </a:solidFill>
              </a:rPr>
              <a:t>женщины-предприниматели </a:t>
            </a:r>
            <a:endParaRPr lang="ru-RU" sz="700" b="1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349" y="4341815"/>
            <a:ext cx="2280285" cy="1536192"/>
          </a:xfrm>
          <a:prstGeom prst="rect">
            <a:avLst/>
          </a:prstGeom>
        </p:spPr>
      </p:pic>
      <p:cxnSp>
        <p:nvCxnSpPr>
          <p:cNvPr id="20" name="Прямая со стрелкой 19"/>
          <p:cNvCxnSpPr/>
          <p:nvPr/>
        </p:nvCxnSpPr>
        <p:spPr>
          <a:xfrm>
            <a:off x="5086350" y="1854944"/>
            <a:ext cx="2324100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00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0770541" cy="6858000"/>
          </a:xfrm>
          <a:prstGeom prst="rect">
            <a:avLst/>
          </a:prstGeom>
        </p:spPr>
      </p:pic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797143" y="6356353"/>
            <a:ext cx="770557" cy="365125"/>
          </a:xfrm>
        </p:spPr>
        <p:txBody>
          <a:bodyPr/>
          <a:lstStyle/>
          <a:p>
            <a:r>
              <a:rPr lang="ru-RU" sz="20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2209" y="1000128"/>
            <a:ext cx="9460195" cy="4604805"/>
          </a:xfrm>
        </p:spPr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r>
              <a:rPr lang="ru-RU" sz="2200" dirty="0" smtClean="0">
                <a:solidFill>
                  <a:srgbClr val="002060"/>
                </a:solidFill>
              </a:rPr>
              <a:t>Далее ДСАКУ представляет </a:t>
            </a:r>
            <a:r>
              <a:rPr lang="ru-RU" sz="2200" dirty="0">
                <a:solidFill>
                  <a:srgbClr val="002060"/>
                </a:solidFill>
              </a:rPr>
              <a:t>краткий обзор </a:t>
            </a:r>
            <a:r>
              <a:rPr lang="ru-RU" sz="2200" dirty="0" smtClean="0">
                <a:solidFill>
                  <a:srgbClr val="002060"/>
                </a:solidFill>
              </a:rPr>
              <a:t>на некоторые новые направления компании </a:t>
            </a:r>
            <a:r>
              <a:rPr lang="ru-RU" sz="2200" b="1" dirty="0" smtClean="0">
                <a:solidFill>
                  <a:srgbClr val="002060"/>
                </a:solidFill>
              </a:rPr>
              <a:t>KODIT</a:t>
            </a:r>
            <a:r>
              <a:rPr lang="ru-RU" sz="2200" dirty="0" smtClean="0">
                <a:solidFill>
                  <a:srgbClr val="002060"/>
                </a:solidFill>
              </a:rPr>
              <a:t> - </a:t>
            </a:r>
            <a:r>
              <a:rPr lang="ru-RU" sz="2200" b="1" dirty="0" smtClean="0">
                <a:solidFill>
                  <a:srgbClr val="002060"/>
                </a:solidFill>
              </a:rPr>
              <a:t>Корейский </a:t>
            </a:r>
            <a:r>
              <a:rPr lang="ru-RU" sz="2200" b="1" dirty="0">
                <a:solidFill>
                  <a:srgbClr val="002060"/>
                </a:solidFill>
              </a:rPr>
              <a:t>кредитный гарантийный </a:t>
            </a:r>
            <a:r>
              <a:rPr lang="ru-RU" sz="2200" b="1" dirty="0" smtClean="0">
                <a:solidFill>
                  <a:srgbClr val="002060"/>
                </a:solidFill>
              </a:rPr>
              <a:t>фонд</a:t>
            </a:r>
            <a:r>
              <a:rPr lang="ru-RU" sz="2200" dirty="0" smtClean="0">
                <a:solidFill>
                  <a:srgbClr val="002060"/>
                </a:solidFill>
              </a:rPr>
              <a:t/>
            </a:r>
            <a:br>
              <a:rPr lang="ru-RU" sz="2200" dirty="0" smtClean="0">
                <a:solidFill>
                  <a:srgbClr val="002060"/>
                </a:solidFill>
              </a:rPr>
            </a:br>
            <a:endParaRPr lang="ru-RU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4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0770541" cy="6858000"/>
          </a:xfrm>
          <a:prstGeom prst="rect">
            <a:avLst/>
          </a:prstGeom>
        </p:spPr>
      </p:pic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797143" y="6356353"/>
            <a:ext cx="770557" cy="365125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8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1122228" y="566057"/>
            <a:ext cx="5880821" cy="86858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KODIT </a:t>
            </a:r>
            <a:r>
              <a:rPr lang="en-US" sz="3200" b="1" dirty="0" smtClean="0">
                <a:solidFill>
                  <a:srgbClr val="002060"/>
                </a:solidFill>
              </a:rPr>
              <a:t/>
            </a:r>
            <a:br>
              <a:rPr lang="en-US" sz="32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Корейский кредитный гарантийный фонд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28" y="1434643"/>
            <a:ext cx="5586984" cy="1801368"/>
          </a:xfrm>
          <a:prstGeom prst="rect">
            <a:avLst/>
          </a:prstGeom>
        </p:spPr>
      </p:pic>
      <p:sp>
        <p:nvSpPr>
          <p:cNvPr id="15" name="Google Shape;534;p38"/>
          <p:cNvSpPr/>
          <p:nvPr/>
        </p:nvSpPr>
        <p:spPr>
          <a:xfrm>
            <a:off x="1116918" y="3576679"/>
            <a:ext cx="338956" cy="308317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" name="Google Shape;645;p38"/>
          <p:cNvGrpSpPr/>
          <p:nvPr/>
        </p:nvGrpSpPr>
        <p:grpSpPr>
          <a:xfrm>
            <a:off x="5661956" y="4396371"/>
            <a:ext cx="359355" cy="301190"/>
            <a:chOff x="2599825" y="3689700"/>
            <a:chExt cx="429850" cy="360275"/>
          </a:xfrm>
          <a:solidFill>
            <a:srgbClr val="002060"/>
          </a:solidFill>
        </p:grpSpPr>
        <p:sp>
          <p:nvSpPr>
            <p:cNvPr id="44" name="Google Shape;646;p38"/>
            <p:cNvSpPr/>
            <p:nvPr/>
          </p:nvSpPr>
          <p:spPr>
            <a:xfrm>
              <a:off x="2599825" y="3689700"/>
              <a:ext cx="429850" cy="169150"/>
            </a:xfrm>
            <a:custGeom>
              <a:avLst/>
              <a:gdLst/>
              <a:ahLst/>
              <a:cxnLst/>
              <a:rect l="l" t="t" r="r" b="b"/>
              <a:pathLst>
                <a:path w="17194" h="6766" extrusionOk="0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47;p38"/>
            <p:cNvSpPr/>
            <p:nvPr/>
          </p:nvSpPr>
          <p:spPr>
            <a:xfrm>
              <a:off x="2599825" y="3861275"/>
              <a:ext cx="429850" cy="188700"/>
            </a:xfrm>
            <a:custGeom>
              <a:avLst/>
              <a:gdLst/>
              <a:ahLst/>
              <a:cxnLst/>
              <a:rect l="l" t="t" r="r" b="b"/>
              <a:pathLst>
                <a:path w="17194" h="7548" extrusionOk="0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648;p38"/>
          <p:cNvGrpSpPr/>
          <p:nvPr/>
        </p:nvGrpSpPr>
        <p:grpSpPr>
          <a:xfrm>
            <a:off x="5661956" y="5244415"/>
            <a:ext cx="324661" cy="338956"/>
            <a:chOff x="3294650" y="3652450"/>
            <a:chExt cx="388350" cy="405450"/>
          </a:xfrm>
          <a:solidFill>
            <a:srgbClr val="002060"/>
          </a:solidFill>
        </p:grpSpPr>
        <p:sp>
          <p:nvSpPr>
            <p:cNvPr id="47" name="Google Shape;649;p38"/>
            <p:cNvSpPr/>
            <p:nvPr/>
          </p:nvSpPr>
          <p:spPr>
            <a:xfrm>
              <a:off x="3294650" y="3681775"/>
              <a:ext cx="376150" cy="376125"/>
            </a:xfrm>
            <a:custGeom>
              <a:avLst/>
              <a:gdLst/>
              <a:ahLst/>
              <a:cxnLst/>
              <a:rect l="l" t="t" r="r" b="b"/>
              <a:pathLst>
                <a:path w="15046" h="15045" extrusionOk="0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50;p38"/>
            <p:cNvSpPr/>
            <p:nvPr/>
          </p:nvSpPr>
          <p:spPr>
            <a:xfrm>
              <a:off x="3494925" y="3760525"/>
              <a:ext cx="188075" cy="97100"/>
            </a:xfrm>
            <a:custGeom>
              <a:avLst/>
              <a:gdLst/>
              <a:ahLst/>
              <a:cxnLst/>
              <a:rect l="l" t="t" r="r" b="b"/>
              <a:pathLst>
                <a:path w="7523" h="3884" extrusionOk="0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51;p38"/>
            <p:cNvSpPr/>
            <p:nvPr/>
          </p:nvSpPr>
          <p:spPr>
            <a:xfrm>
              <a:off x="3494925" y="3652450"/>
              <a:ext cx="161200" cy="188100"/>
            </a:xfrm>
            <a:custGeom>
              <a:avLst/>
              <a:gdLst/>
              <a:ahLst/>
              <a:cxnLst/>
              <a:rect l="l" t="t" r="r" b="b"/>
              <a:pathLst>
                <a:path w="6448" h="7524" extrusionOk="0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727;p38"/>
          <p:cNvGrpSpPr/>
          <p:nvPr/>
        </p:nvGrpSpPr>
        <p:grpSpPr>
          <a:xfrm>
            <a:off x="5622767" y="3452136"/>
            <a:ext cx="451252" cy="432860"/>
            <a:chOff x="5241175" y="4959100"/>
            <a:chExt cx="539775" cy="517775"/>
          </a:xfrm>
          <a:solidFill>
            <a:srgbClr val="002060"/>
          </a:solidFill>
        </p:grpSpPr>
        <p:sp>
          <p:nvSpPr>
            <p:cNvPr id="57" name="Google Shape;728;p38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29;p38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30;p38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31;p38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32;p38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33;p38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495;p38"/>
          <p:cNvGrpSpPr/>
          <p:nvPr/>
        </p:nvGrpSpPr>
        <p:grpSpPr>
          <a:xfrm>
            <a:off x="1116918" y="4392251"/>
            <a:ext cx="336908" cy="330262"/>
            <a:chOff x="5983625" y="301625"/>
            <a:chExt cx="403000" cy="395050"/>
          </a:xfrm>
          <a:solidFill>
            <a:srgbClr val="002060"/>
          </a:solidFill>
        </p:grpSpPr>
        <p:sp>
          <p:nvSpPr>
            <p:cNvPr id="64" name="Google Shape;496;p38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l" t="t" r="r" b="b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97;p38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l" t="t" r="r" b="b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98;p38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99;p38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00;p38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01;p38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02;p38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03;p38"/>
            <p:cNvSpPr/>
            <p:nvPr/>
          </p:nvSpPr>
          <p:spPr>
            <a:xfrm>
              <a:off x="6160075" y="575150"/>
              <a:ext cx="50100" cy="48876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04;p38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05;p38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06;p38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07;p38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l" t="t" r="r" b="b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08;p38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l" t="t" r="r" b="b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09;p38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10;p38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11;p38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12;p38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13;p38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14;p38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15;p38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" name="Группа 85"/>
          <p:cNvGrpSpPr/>
          <p:nvPr/>
        </p:nvGrpSpPr>
        <p:grpSpPr>
          <a:xfrm>
            <a:off x="950722" y="5250787"/>
            <a:ext cx="669299" cy="448179"/>
            <a:chOff x="7265600" y="-1842876"/>
            <a:chExt cx="669299" cy="448179"/>
          </a:xfrm>
          <a:solidFill>
            <a:srgbClr val="002060"/>
          </a:solidFill>
        </p:grpSpPr>
        <p:sp>
          <p:nvSpPr>
            <p:cNvPr id="25" name="Google Shape;602;p38"/>
            <p:cNvSpPr/>
            <p:nvPr/>
          </p:nvSpPr>
          <p:spPr>
            <a:xfrm>
              <a:off x="7265600" y="-1721201"/>
              <a:ext cx="319561" cy="322034"/>
            </a:xfrm>
            <a:custGeom>
              <a:avLst/>
              <a:gdLst/>
              <a:ahLst/>
              <a:cxnLst/>
              <a:rect l="l" t="t" r="r" b="b"/>
              <a:pathLst>
                <a:path w="15290" h="16120" extrusionOk="0">
                  <a:moveTo>
                    <a:pt x="7645" y="1"/>
                  </a:moveTo>
                  <a:lnTo>
                    <a:pt x="7303" y="25"/>
                  </a:lnTo>
                  <a:lnTo>
                    <a:pt x="7010" y="98"/>
                  </a:lnTo>
                  <a:lnTo>
                    <a:pt x="6766" y="172"/>
                  </a:lnTo>
                  <a:lnTo>
                    <a:pt x="6546" y="294"/>
                  </a:lnTo>
                  <a:lnTo>
                    <a:pt x="6351" y="391"/>
                  </a:lnTo>
                  <a:lnTo>
                    <a:pt x="6204" y="538"/>
                  </a:lnTo>
                  <a:lnTo>
                    <a:pt x="6058" y="660"/>
                  </a:lnTo>
                  <a:lnTo>
                    <a:pt x="5960" y="782"/>
                  </a:lnTo>
                  <a:lnTo>
                    <a:pt x="5569" y="856"/>
                  </a:lnTo>
                  <a:lnTo>
                    <a:pt x="5203" y="978"/>
                  </a:lnTo>
                  <a:lnTo>
                    <a:pt x="4885" y="1149"/>
                  </a:lnTo>
                  <a:lnTo>
                    <a:pt x="4617" y="1320"/>
                  </a:lnTo>
                  <a:lnTo>
                    <a:pt x="4372" y="1539"/>
                  </a:lnTo>
                  <a:lnTo>
                    <a:pt x="4177" y="1759"/>
                  </a:lnTo>
                  <a:lnTo>
                    <a:pt x="4030" y="2028"/>
                  </a:lnTo>
                  <a:lnTo>
                    <a:pt x="3908" y="2296"/>
                  </a:lnTo>
                  <a:lnTo>
                    <a:pt x="3811" y="2565"/>
                  </a:lnTo>
                  <a:lnTo>
                    <a:pt x="3737" y="2834"/>
                  </a:lnTo>
                  <a:lnTo>
                    <a:pt x="3689" y="3127"/>
                  </a:lnTo>
                  <a:lnTo>
                    <a:pt x="3640" y="3420"/>
                  </a:lnTo>
                  <a:lnTo>
                    <a:pt x="3640" y="3713"/>
                  </a:lnTo>
                  <a:lnTo>
                    <a:pt x="3640" y="3982"/>
                  </a:lnTo>
                  <a:lnTo>
                    <a:pt x="3689" y="4495"/>
                  </a:lnTo>
                  <a:lnTo>
                    <a:pt x="3689" y="4519"/>
                  </a:lnTo>
                  <a:lnTo>
                    <a:pt x="3566" y="4568"/>
                  </a:lnTo>
                  <a:lnTo>
                    <a:pt x="3469" y="4666"/>
                  </a:lnTo>
                  <a:lnTo>
                    <a:pt x="3395" y="4812"/>
                  </a:lnTo>
                  <a:lnTo>
                    <a:pt x="3322" y="4983"/>
                  </a:lnTo>
                  <a:lnTo>
                    <a:pt x="3273" y="5178"/>
                  </a:lnTo>
                  <a:lnTo>
                    <a:pt x="3249" y="5398"/>
                  </a:lnTo>
                  <a:lnTo>
                    <a:pt x="3224" y="5642"/>
                  </a:lnTo>
                  <a:lnTo>
                    <a:pt x="3249" y="5887"/>
                  </a:lnTo>
                  <a:lnTo>
                    <a:pt x="3298" y="6155"/>
                  </a:lnTo>
                  <a:lnTo>
                    <a:pt x="3347" y="6400"/>
                  </a:lnTo>
                  <a:lnTo>
                    <a:pt x="3444" y="6619"/>
                  </a:lnTo>
                  <a:lnTo>
                    <a:pt x="3542" y="6790"/>
                  </a:lnTo>
                  <a:lnTo>
                    <a:pt x="3640" y="6961"/>
                  </a:lnTo>
                  <a:lnTo>
                    <a:pt x="3762" y="7059"/>
                  </a:lnTo>
                  <a:lnTo>
                    <a:pt x="3884" y="7132"/>
                  </a:lnTo>
                  <a:lnTo>
                    <a:pt x="4030" y="7132"/>
                  </a:lnTo>
                  <a:lnTo>
                    <a:pt x="4104" y="7108"/>
                  </a:lnTo>
                  <a:lnTo>
                    <a:pt x="4275" y="7523"/>
                  </a:lnTo>
                  <a:lnTo>
                    <a:pt x="4494" y="7889"/>
                  </a:lnTo>
                  <a:lnTo>
                    <a:pt x="4714" y="8256"/>
                  </a:lnTo>
                  <a:lnTo>
                    <a:pt x="4983" y="8598"/>
                  </a:lnTo>
                  <a:lnTo>
                    <a:pt x="5252" y="8891"/>
                  </a:lnTo>
                  <a:lnTo>
                    <a:pt x="5545" y="9159"/>
                  </a:lnTo>
                  <a:lnTo>
                    <a:pt x="5862" y="9404"/>
                  </a:lnTo>
                  <a:lnTo>
                    <a:pt x="6180" y="9623"/>
                  </a:lnTo>
                  <a:lnTo>
                    <a:pt x="6180" y="10698"/>
                  </a:lnTo>
                  <a:lnTo>
                    <a:pt x="5667" y="10747"/>
                  </a:lnTo>
                  <a:lnTo>
                    <a:pt x="5081" y="10845"/>
                  </a:lnTo>
                  <a:lnTo>
                    <a:pt x="4519" y="10967"/>
                  </a:lnTo>
                  <a:lnTo>
                    <a:pt x="3957" y="11089"/>
                  </a:lnTo>
                  <a:lnTo>
                    <a:pt x="3420" y="11260"/>
                  </a:lnTo>
                  <a:lnTo>
                    <a:pt x="2931" y="11455"/>
                  </a:lnTo>
                  <a:lnTo>
                    <a:pt x="2467" y="11675"/>
                  </a:lnTo>
                  <a:lnTo>
                    <a:pt x="2028" y="11919"/>
                  </a:lnTo>
                  <a:lnTo>
                    <a:pt x="1637" y="12188"/>
                  </a:lnTo>
                  <a:lnTo>
                    <a:pt x="1271" y="12456"/>
                  </a:lnTo>
                  <a:lnTo>
                    <a:pt x="953" y="12774"/>
                  </a:lnTo>
                  <a:lnTo>
                    <a:pt x="684" y="13116"/>
                  </a:lnTo>
                  <a:lnTo>
                    <a:pt x="440" y="13458"/>
                  </a:lnTo>
                  <a:lnTo>
                    <a:pt x="269" y="13849"/>
                  </a:lnTo>
                  <a:lnTo>
                    <a:pt x="123" y="14239"/>
                  </a:lnTo>
                  <a:lnTo>
                    <a:pt x="49" y="14679"/>
                  </a:lnTo>
                  <a:lnTo>
                    <a:pt x="1" y="15119"/>
                  </a:lnTo>
                  <a:lnTo>
                    <a:pt x="49" y="15167"/>
                  </a:lnTo>
                  <a:lnTo>
                    <a:pt x="245" y="15265"/>
                  </a:lnTo>
                  <a:lnTo>
                    <a:pt x="416" y="15338"/>
                  </a:lnTo>
                  <a:lnTo>
                    <a:pt x="636" y="15436"/>
                  </a:lnTo>
                  <a:lnTo>
                    <a:pt x="904" y="15534"/>
                  </a:lnTo>
                  <a:lnTo>
                    <a:pt x="1271" y="15607"/>
                  </a:lnTo>
                  <a:lnTo>
                    <a:pt x="1710" y="15705"/>
                  </a:lnTo>
                  <a:lnTo>
                    <a:pt x="2223" y="15802"/>
                  </a:lnTo>
                  <a:lnTo>
                    <a:pt x="2834" y="15876"/>
                  </a:lnTo>
                  <a:lnTo>
                    <a:pt x="3566" y="15973"/>
                  </a:lnTo>
                  <a:lnTo>
                    <a:pt x="4397" y="16022"/>
                  </a:lnTo>
                  <a:lnTo>
                    <a:pt x="5325" y="16071"/>
                  </a:lnTo>
                  <a:lnTo>
                    <a:pt x="6399" y="16096"/>
                  </a:lnTo>
                  <a:lnTo>
                    <a:pt x="7621" y="16120"/>
                  </a:lnTo>
                  <a:lnTo>
                    <a:pt x="8817" y="16096"/>
                  </a:lnTo>
                  <a:lnTo>
                    <a:pt x="9892" y="16071"/>
                  </a:lnTo>
                  <a:lnTo>
                    <a:pt x="10844" y="16022"/>
                  </a:lnTo>
                  <a:lnTo>
                    <a:pt x="11675" y="15973"/>
                  </a:lnTo>
                  <a:lnTo>
                    <a:pt x="12408" y="15876"/>
                  </a:lnTo>
                  <a:lnTo>
                    <a:pt x="13018" y="15802"/>
                  </a:lnTo>
                  <a:lnTo>
                    <a:pt x="13555" y="15705"/>
                  </a:lnTo>
                  <a:lnTo>
                    <a:pt x="13995" y="15607"/>
                  </a:lnTo>
                  <a:lnTo>
                    <a:pt x="14361" y="15534"/>
                  </a:lnTo>
                  <a:lnTo>
                    <a:pt x="14654" y="15436"/>
                  </a:lnTo>
                  <a:lnTo>
                    <a:pt x="14874" y="15338"/>
                  </a:lnTo>
                  <a:lnTo>
                    <a:pt x="15045" y="15265"/>
                  </a:lnTo>
                  <a:lnTo>
                    <a:pt x="15216" y="15167"/>
                  </a:lnTo>
                  <a:lnTo>
                    <a:pt x="15289" y="15119"/>
                  </a:lnTo>
                  <a:lnTo>
                    <a:pt x="15241" y="14655"/>
                  </a:lnTo>
                  <a:lnTo>
                    <a:pt x="15167" y="14215"/>
                  </a:lnTo>
                  <a:lnTo>
                    <a:pt x="15045" y="13800"/>
                  </a:lnTo>
                  <a:lnTo>
                    <a:pt x="14874" y="13409"/>
                  </a:lnTo>
                  <a:lnTo>
                    <a:pt x="14630" y="13043"/>
                  </a:lnTo>
                  <a:lnTo>
                    <a:pt x="14361" y="12701"/>
                  </a:lnTo>
                  <a:lnTo>
                    <a:pt x="14044" y="12408"/>
                  </a:lnTo>
                  <a:lnTo>
                    <a:pt x="13678" y="12115"/>
                  </a:lnTo>
                  <a:lnTo>
                    <a:pt x="13287" y="11846"/>
                  </a:lnTo>
                  <a:lnTo>
                    <a:pt x="12847" y="11626"/>
                  </a:lnTo>
                  <a:lnTo>
                    <a:pt x="12359" y="11406"/>
                  </a:lnTo>
                  <a:lnTo>
                    <a:pt x="11846" y="11235"/>
                  </a:lnTo>
                  <a:lnTo>
                    <a:pt x="11284" y="11064"/>
                  </a:lnTo>
                  <a:lnTo>
                    <a:pt x="10698" y="10942"/>
                  </a:lnTo>
                  <a:lnTo>
                    <a:pt x="10063" y="10820"/>
                  </a:lnTo>
                  <a:lnTo>
                    <a:pt x="9428" y="10747"/>
                  </a:lnTo>
                  <a:lnTo>
                    <a:pt x="9110" y="10722"/>
                  </a:lnTo>
                  <a:lnTo>
                    <a:pt x="9110" y="9623"/>
                  </a:lnTo>
                  <a:lnTo>
                    <a:pt x="9428" y="9404"/>
                  </a:lnTo>
                  <a:lnTo>
                    <a:pt x="9745" y="9159"/>
                  </a:lnTo>
                  <a:lnTo>
                    <a:pt x="10039" y="8891"/>
                  </a:lnTo>
                  <a:lnTo>
                    <a:pt x="10332" y="8598"/>
                  </a:lnTo>
                  <a:lnTo>
                    <a:pt x="10576" y="8256"/>
                  </a:lnTo>
                  <a:lnTo>
                    <a:pt x="10796" y="7889"/>
                  </a:lnTo>
                  <a:lnTo>
                    <a:pt x="11015" y="7523"/>
                  </a:lnTo>
                  <a:lnTo>
                    <a:pt x="11186" y="7108"/>
                  </a:lnTo>
                  <a:lnTo>
                    <a:pt x="11260" y="7132"/>
                  </a:lnTo>
                  <a:lnTo>
                    <a:pt x="11406" y="7132"/>
                  </a:lnTo>
                  <a:lnTo>
                    <a:pt x="11528" y="7059"/>
                  </a:lnTo>
                  <a:lnTo>
                    <a:pt x="11650" y="6961"/>
                  </a:lnTo>
                  <a:lnTo>
                    <a:pt x="11748" y="6790"/>
                  </a:lnTo>
                  <a:lnTo>
                    <a:pt x="11846" y="6619"/>
                  </a:lnTo>
                  <a:lnTo>
                    <a:pt x="11944" y="6400"/>
                  </a:lnTo>
                  <a:lnTo>
                    <a:pt x="11992" y="6155"/>
                  </a:lnTo>
                  <a:lnTo>
                    <a:pt x="12041" y="5887"/>
                  </a:lnTo>
                  <a:lnTo>
                    <a:pt x="12066" y="5642"/>
                  </a:lnTo>
                  <a:lnTo>
                    <a:pt x="12041" y="5398"/>
                  </a:lnTo>
                  <a:lnTo>
                    <a:pt x="12017" y="5203"/>
                  </a:lnTo>
                  <a:lnTo>
                    <a:pt x="11968" y="5007"/>
                  </a:lnTo>
                  <a:lnTo>
                    <a:pt x="11919" y="4836"/>
                  </a:lnTo>
                  <a:lnTo>
                    <a:pt x="11846" y="4690"/>
                  </a:lnTo>
                  <a:lnTo>
                    <a:pt x="11748" y="4592"/>
                  </a:lnTo>
                  <a:lnTo>
                    <a:pt x="11626" y="4519"/>
                  </a:lnTo>
                  <a:lnTo>
                    <a:pt x="11699" y="4153"/>
                  </a:lnTo>
                  <a:lnTo>
                    <a:pt x="11724" y="3811"/>
                  </a:lnTo>
                  <a:lnTo>
                    <a:pt x="11724" y="3493"/>
                  </a:lnTo>
                  <a:lnTo>
                    <a:pt x="11724" y="3200"/>
                  </a:lnTo>
                  <a:lnTo>
                    <a:pt x="11699" y="2907"/>
                  </a:lnTo>
                  <a:lnTo>
                    <a:pt x="11650" y="2638"/>
                  </a:lnTo>
                  <a:lnTo>
                    <a:pt x="11577" y="2394"/>
                  </a:lnTo>
                  <a:lnTo>
                    <a:pt x="11504" y="2150"/>
                  </a:lnTo>
                  <a:lnTo>
                    <a:pt x="11406" y="1930"/>
                  </a:lnTo>
                  <a:lnTo>
                    <a:pt x="11309" y="1710"/>
                  </a:lnTo>
                  <a:lnTo>
                    <a:pt x="11186" y="1515"/>
                  </a:lnTo>
                  <a:lnTo>
                    <a:pt x="11040" y="1344"/>
                  </a:lnTo>
                  <a:lnTo>
                    <a:pt x="10893" y="1173"/>
                  </a:lnTo>
                  <a:lnTo>
                    <a:pt x="10747" y="1026"/>
                  </a:lnTo>
                  <a:lnTo>
                    <a:pt x="10429" y="758"/>
                  </a:lnTo>
                  <a:lnTo>
                    <a:pt x="10063" y="562"/>
                  </a:lnTo>
                  <a:lnTo>
                    <a:pt x="9697" y="367"/>
                  </a:lnTo>
                  <a:lnTo>
                    <a:pt x="9330" y="245"/>
                  </a:lnTo>
                  <a:lnTo>
                    <a:pt x="8964" y="147"/>
                  </a:lnTo>
                  <a:lnTo>
                    <a:pt x="8598" y="74"/>
                  </a:lnTo>
                  <a:lnTo>
                    <a:pt x="8256" y="25"/>
                  </a:lnTo>
                  <a:lnTo>
                    <a:pt x="79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02;p38"/>
            <p:cNvSpPr/>
            <p:nvPr/>
          </p:nvSpPr>
          <p:spPr>
            <a:xfrm>
              <a:off x="7615338" y="-1716731"/>
              <a:ext cx="319561" cy="322034"/>
            </a:xfrm>
            <a:custGeom>
              <a:avLst/>
              <a:gdLst/>
              <a:ahLst/>
              <a:cxnLst/>
              <a:rect l="l" t="t" r="r" b="b"/>
              <a:pathLst>
                <a:path w="15290" h="16120" extrusionOk="0">
                  <a:moveTo>
                    <a:pt x="7645" y="1"/>
                  </a:moveTo>
                  <a:lnTo>
                    <a:pt x="7303" y="25"/>
                  </a:lnTo>
                  <a:lnTo>
                    <a:pt x="7010" y="98"/>
                  </a:lnTo>
                  <a:lnTo>
                    <a:pt x="6766" y="172"/>
                  </a:lnTo>
                  <a:lnTo>
                    <a:pt x="6546" y="294"/>
                  </a:lnTo>
                  <a:lnTo>
                    <a:pt x="6351" y="391"/>
                  </a:lnTo>
                  <a:lnTo>
                    <a:pt x="6204" y="538"/>
                  </a:lnTo>
                  <a:lnTo>
                    <a:pt x="6058" y="660"/>
                  </a:lnTo>
                  <a:lnTo>
                    <a:pt x="5960" y="782"/>
                  </a:lnTo>
                  <a:lnTo>
                    <a:pt x="5569" y="856"/>
                  </a:lnTo>
                  <a:lnTo>
                    <a:pt x="5203" y="978"/>
                  </a:lnTo>
                  <a:lnTo>
                    <a:pt x="4885" y="1149"/>
                  </a:lnTo>
                  <a:lnTo>
                    <a:pt x="4617" y="1320"/>
                  </a:lnTo>
                  <a:lnTo>
                    <a:pt x="4372" y="1539"/>
                  </a:lnTo>
                  <a:lnTo>
                    <a:pt x="4177" y="1759"/>
                  </a:lnTo>
                  <a:lnTo>
                    <a:pt x="4030" y="2028"/>
                  </a:lnTo>
                  <a:lnTo>
                    <a:pt x="3908" y="2296"/>
                  </a:lnTo>
                  <a:lnTo>
                    <a:pt x="3811" y="2565"/>
                  </a:lnTo>
                  <a:lnTo>
                    <a:pt x="3737" y="2834"/>
                  </a:lnTo>
                  <a:lnTo>
                    <a:pt x="3689" y="3127"/>
                  </a:lnTo>
                  <a:lnTo>
                    <a:pt x="3640" y="3420"/>
                  </a:lnTo>
                  <a:lnTo>
                    <a:pt x="3640" y="3713"/>
                  </a:lnTo>
                  <a:lnTo>
                    <a:pt x="3640" y="3982"/>
                  </a:lnTo>
                  <a:lnTo>
                    <a:pt x="3689" y="4495"/>
                  </a:lnTo>
                  <a:lnTo>
                    <a:pt x="3689" y="4519"/>
                  </a:lnTo>
                  <a:lnTo>
                    <a:pt x="3566" y="4568"/>
                  </a:lnTo>
                  <a:lnTo>
                    <a:pt x="3469" y="4666"/>
                  </a:lnTo>
                  <a:lnTo>
                    <a:pt x="3395" y="4812"/>
                  </a:lnTo>
                  <a:lnTo>
                    <a:pt x="3322" y="4983"/>
                  </a:lnTo>
                  <a:lnTo>
                    <a:pt x="3273" y="5178"/>
                  </a:lnTo>
                  <a:lnTo>
                    <a:pt x="3249" y="5398"/>
                  </a:lnTo>
                  <a:lnTo>
                    <a:pt x="3224" y="5642"/>
                  </a:lnTo>
                  <a:lnTo>
                    <a:pt x="3249" y="5887"/>
                  </a:lnTo>
                  <a:lnTo>
                    <a:pt x="3298" y="6155"/>
                  </a:lnTo>
                  <a:lnTo>
                    <a:pt x="3347" y="6400"/>
                  </a:lnTo>
                  <a:lnTo>
                    <a:pt x="3444" y="6619"/>
                  </a:lnTo>
                  <a:lnTo>
                    <a:pt x="3542" y="6790"/>
                  </a:lnTo>
                  <a:lnTo>
                    <a:pt x="3640" y="6961"/>
                  </a:lnTo>
                  <a:lnTo>
                    <a:pt x="3762" y="7059"/>
                  </a:lnTo>
                  <a:lnTo>
                    <a:pt x="3884" y="7132"/>
                  </a:lnTo>
                  <a:lnTo>
                    <a:pt x="4030" y="7132"/>
                  </a:lnTo>
                  <a:lnTo>
                    <a:pt x="4104" y="7108"/>
                  </a:lnTo>
                  <a:lnTo>
                    <a:pt x="4275" y="7523"/>
                  </a:lnTo>
                  <a:lnTo>
                    <a:pt x="4494" y="7889"/>
                  </a:lnTo>
                  <a:lnTo>
                    <a:pt x="4714" y="8256"/>
                  </a:lnTo>
                  <a:lnTo>
                    <a:pt x="4983" y="8598"/>
                  </a:lnTo>
                  <a:lnTo>
                    <a:pt x="5252" y="8891"/>
                  </a:lnTo>
                  <a:lnTo>
                    <a:pt x="5545" y="9159"/>
                  </a:lnTo>
                  <a:lnTo>
                    <a:pt x="5862" y="9404"/>
                  </a:lnTo>
                  <a:lnTo>
                    <a:pt x="6180" y="9623"/>
                  </a:lnTo>
                  <a:lnTo>
                    <a:pt x="6180" y="10698"/>
                  </a:lnTo>
                  <a:lnTo>
                    <a:pt x="5667" y="10747"/>
                  </a:lnTo>
                  <a:lnTo>
                    <a:pt x="5081" y="10845"/>
                  </a:lnTo>
                  <a:lnTo>
                    <a:pt x="4519" y="10967"/>
                  </a:lnTo>
                  <a:lnTo>
                    <a:pt x="3957" y="11089"/>
                  </a:lnTo>
                  <a:lnTo>
                    <a:pt x="3420" y="11260"/>
                  </a:lnTo>
                  <a:lnTo>
                    <a:pt x="2931" y="11455"/>
                  </a:lnTo>
                  <a:lnTo>
                    <a:pt x="2467" y="11675"/>
                  </a:lnTo>
                  <a:lnTo>
                    <a:pt x="2028" y="11919"/>
                  </a:lnTo>
                  <a:lnTo>
                    <a:pt x="1637" y="12188"/>
                  </a:lnTo>
                  <a:lnTo>
                    <a:pt x="1271" y="12456"/>
                  </a:lnTo>
                  <a:lnTo>
                    <a:pt x="953" y="12774"/>
                  </a:lnTo>
                  <a:lnTo>
                    <a:pt x="684" y="13116"/>
                  </a:lnTo>
                  <a:lnTo>
                    <a:pt x="440" y="13458"/>
                  </a:lnTo>
                  <a:lnTo>
                    <a:pt x="269" y="13849"/>
                  </a:lnTo>
                  <a:lnTo>
                    <a:pt x="123" y="14239"/>
                  </a:lnTo>
                  <a:lnTo>
                    <a:pt x="49" y="14679"/>
                  </a:lnTo>
                  <a:lnTo>
                    <a:pt x="1" y="15119"/>
                  </a:lnTo>
                  <a:lnTo>
                    <a:pt x="49" y="15167"/>
                  </a:lnTo>
                  <a:lnTo>
                    <a:pt x="245" y="15265"/>
                  </a:lnTo>
                  <a:lnTo>
                    <a:pt x="416" y="15338"/>
                  </a:lnTo>
                  <a:lnTo>
                    <a:pt x="636" y="15436"/>
                  </a:lnTo>
                  <a:lnTo>
                    <a:pt x="904" y="15534"/>
                  </a:lnTo>
                  <a:lnTo>
                    <a:pt x="1271" y="15607"/>
                  </a:lnTo>
                  <a:lnTo>
                    <a:pt x="1710" y="15705"/>
                  </a:lnTo>
                  <a:lnTo>
                    <a:pt x="2223" y="15802"/>
                  </a:lnTo>
                  <a:lnTo>
                    <a:pt x="2834" y="15876"/>
                  </a:lnTo>
                  <a:lnTo>
                    <a:pt x="3566" y="15973"/>
                  </a:lnTo>
                  <a:lnTo>
                    <a:pt x="4397" y="16022"/>
                  </a:lnTo>
                  <a:lnTo>
                    <a:pt x="5325" y="16071"/>
                  </a:lnTo>
                  <a:lnTo>
                    <a:pt x="6399" y="16096"/>
                  </a:lnTo>
                  <a:lnTo>
                    <a:pt x="7621" y="16120"/>
                  </a:lnTo>
                  <a:lnTo>
                    <a:pt x="8817" y="16096"/>
                  </a:lnTo>
                  <a:lnTo>
                    <a:pt x="9892" y="16071"/>
                  </a:lnTo>
                  <a:lnTo>
                    <a:pt x="10844" y="16022"/>
                  </a:lnTo>
                  <a:lnTo>
                    <a:pt x="11675" y="15973"/>
                  </a:lnTo>
                  <a:lnTo>
                    <a:pt x="12408" y="15876"/>
                  </a:lnTo>
                  <a:lnTo>
                    <a:pt x="13018" y="15802"/>
                  </a:lnTo>
                  <a:lnTo>
                    <a:pt x="13555" y="15705"/>
                  </a:lnTo>
                  <a:lnTo>
                    <a:pt x="13995" y="15607"/>
                  </a:lnTo>
                  <a:lnTo>
                    <a:pt x="14361" y="15534"/>
                  </a:lnTo>
                  <a:lnTo>
                    <a:pt x="14654" y="15436"/>
                  </a:lnTo>
                  <a:lnTo>
                    <a:pt x="14874" y="15338"/>
                  </a:lnTo>
                  <a:lnTo>
                    <a:pt x="15045" y="15265"/>
                  </a:lnTo>
                  <a:lnTo>
                    <a:pt x="15216" y="15167"/>
                  </a:lnTo>
                  <a:lnTo>
                    <a:pt x="15289" y="15119"/>
                  </a:lnTo>
                  <a:lnTo>
                    <a:pt x="15241" y="14655"/>
                  </a:lnTo>
                  <a:lnTo>
                    <a:pt x="15167" y="14215"/>
                  </a:lnTo>
                  <a:lnTo>
                    <a:pt x="15045" y="13800"/>
                  </a:lnTo>
                  <a:lnTo>
                    <a:pt x="14874" y="13409"/>
                  </a:lnTo>
                  <a:lnTo>
                    <a:pt x="14630" y="13043"/>
                  </a:lnTo>
                  <a:lnTo>
                    <a:pt x="14361" y="12701"/>
                  </a:lnTo>
                  <a:lnTo>
                    <a:pt x="14044" y="12408"/>
                  </a:lnTo>
                  <a:lnTo>
                    <a:pt x="13678" y="12115"/>
                  </a:lnTo>
                  <a:lnTo>
                    <a:pt x="13287" y="11846"/>
                  </a:lnTo>
                  <a:lnTo>
                    <a:pt x="12847" y="11626"/>
                  </a:lnTo>
                  <a:lnTo>
                    <a:pt x="12359" y="11406"/>
                  </a:lnTo>
                  <a:lnTo>
                    <a:pt x="11846" y="11235"/>
                  </a:lnTo>
                  <a:lnTo>
                    <a:pt x="11284" y="11064"/>
                  </a:lnTo>
                  <a:lnTo>
                    <a:pt x="10698" y="10942"/>
                  </a:lnTo>
                  <a:lnTo>
                    <a:pt x="10063" y="10820"/>
                  </a:lnTo>
                  <a:lnTo>
                    <a:pt x="9428" y="10747"/>
                  </a:lnTo>
                  <a:lnTo>
                    <a:pt x="9110" y="10722"/>
                  </a:lnTo>
                  <a:lnTo>
                    <a:pt x="9110" y="9623"/>
                  </a:lnTo>
                  <a:lnTo>
                    <a:pt x="9428" y="9404"/>
                  </a:lnTo>
                  <a:lnTo>
                    <a:pt x="9745" y="9159"/>
                  </a:lnTo>
                  <a:lnTo>
                    <a:pt x="10039" y="8891"/>
                  </a:lnTo>
                  <a:lnTo>
                    <a:pt x="10332" y="8598"/>
                  </a:lnTo>
                  <a:lnTo>
                    <a:pt x="10576" y="8256"/>
                  </a:lnTo>
                  <a:lnTo>
                    <a:pt x="10796" y="7889"/>
                  </a:lnTo>
                  <a:lnTo>
                    <a:pt x="11015" y="7523"/>
                  </a:lnTo>
                  <a:lnTo>
                    <a:pt x="11186" y="7108"/>
                  </a:lnTo>
                  <a:lnTo>
                    <a:pt x="11260" y="7132"/>
                  </a:lnTo>
                  <a:lnTo>
                    <a:pt x="11406" y="7132"/>
                  </a:lnTo>
                  <a:lnTo>
                    <a:pt x="11528" y="7059"/>
                  </a:lnTo>
                  <a:lnTo>
                    <a:pt x="11650" y="6961"/>
                  </a:lnTo>
                  <a:lnTo>
                    <a:pt x="11748" y="6790"/>
                  </a:lnTo>
                  <a:lnTo>
                    <a:pt x="11846" y="6619"/>
                  </a:lnTo>
                  <a:lnTo>
                    <a:pt x="11944" y="6400"/>
                  </a:lnTo>
                  <a:lnTo>
                    <a:pt x="11992" y="6155"/>
                  </a:lnTo>
                  <a:lnTo>
                    <a:pt x="12041" y="5887"/>
                  </a:lnTo>
                  <a:lnTo>
                    <a:pt x="12066" y="5642"/>
                  </a:lnTo>
                  <a:lnTo>
                    <a:pt x="12041" y="5398"/>
                  </a:lnTo>
                  <a:lnTo>
                    <a:pt x="12017" y="5203"/>
                  </a:lnTo>
                  <a:lnTo>
                    <a:pt x="11968" y="5007"/>
                  </a:lnTo>
                  <a:lnTo>
                    <a:pt x="11919" y="4836"/>
                  </a:lnTo>
                  <a:lnTo>
                    <a:pt x="11846" y="4690"/>
                  </a:lnTo>
                  <a:lnTo>
                    <a:pt x="11748" y="4592"/>
                  </a:lnTo>
                  <a:lnTo>
                    <a:pt x="11626" y="4519"/>
                  </a:lnTo>
                  <a:lnTo>
                    <a:pt x="11699" y="4153"/>
                  </a:lnTo>
                  <a:lnTo>
                    <a:pt x="11724" y="3811"/>
                  </a:lnTo>
                  <a:lnTo>
                    <a:pt x="11724" y="3493"/>
                  </a:lnTo>
                  <a:lnTo>
                    <a:pt x="11724" y="3200"/>
                  </a:lnTo>
                  <a:lnTo>
                    <a:pt x="11699" y="2907"/>
                  </a:lnTo>
                  <a:lnTo>
                    <a:pt x="11650" y="2638"/>
                  </a:lnTo>
                  <a:lnTo>
                    <a:pt x="11577" y="2394"/>
                  </a:lnTo>
                  <a:lnTo>
                    <a:pt x="11504" y="2150"/>
                  </a:lnTo>
                  <a:lnTo>
                    <a:pt x="11406" y="1930"/>
                  </a:lnTo>
                  <a:lnTo>
                    <a:pt x="11309" y="1710"/>
                  </a:lnTo>
                  <a:lnTo>
                    <a:pt x="11186" y="1515"/>
                  </a:lnTo>
                  <a:lnTo>
                    <a:pt x="11040" y="1344"/>
                  </a:lnTo>
                  <a:lnTo>
                    <a:pt x="10893" y="1173"/>
                  </a:lnTo>
                  <a:lnTo>
                    <a:pt x="10747" y="1026"/>
                  </a:lnTo>
                  <a:lnTo>
                    <a:pt x="10429" y="758"/>
                  </a:lnTo>
                  <a:lnTo>
                    <a:pt x="10063" y="562"/>
                  </a:lnTo>
                  <a:lnTo>
                    <a:pt x="9697" y="367"/>
                  </a:lnTo>
                  <a:lnTo>
                    <a:pt x="9330" y="245"/>
                  </a:lnTo>
                  <a:lnTo>
                    <a:pt x="8964" y="147"/>
                  </a:lnTo>
                  <a:lnTo>
                    <a:pt x="8598" y="74"/>
                  </a:lnTo>
                  <a:lnTo>
                    <a:pt x="8256" y="25"/>
                  </a:lnTo>
                  <a:lnTo>
                    <a:pt x="79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02;p38"/>
            <p:cNvSpPr/>
            <p:nvPr/>
          </p:nvSpPr>
          <p:spPr>
            <a:xfrm>
              <a:off x="7440469" y="-1842876"/>
              <a:ext cx="319561" cy="322034"/>
            </a:xfrm>
            <a:custGeom>
              <a:avLst/>
              <a:gdLst/>
              <a:ahLst/>
              <a:cxnLst/>
              <a:rect l="l" t="t" r="r" b="b"/>
              <a:pathLst>
                <a:path w="15290" h="16120" extrusionOk="0">
                  <a:moveTo>
                    <a:pt x="7645" y="1"/>
                  </a:moveTo>
                  <a:lnTo>
                    <a:pt x="7303" y="25"/>
                  </a:lnTo>
                  <a:lnTo>
                    <a:pt x="7010" y="98"/>
                  </a:lnTo>
                  <a:lnTo>
                    <a:pt x="6766" y="172"/>
                  </a:lnTo>
                  <a:lnTo>
                    <a:pt x="6546" y="294"/>
                  </a:lnTo>
                  <a:lnTo>
                    <a:pt x="6351" y="391"/>
                  </a:lnTo>
                  <a:lnTo>
                    <a:pt x="6204" y="538"/>
                  </a:lnTo>
                  <a:lnTo>
                    <a:pt x="6058" y="660"/>
                  </a:lnTo>
                  <a:lnTo>
                    <a:pt x="5960" y="782"/>
                  </a:lnTo>
                  <a:lnTo>
                    <a:pt x="5569" y="856"/>
                  </a:lnTo>
                  <a:lnTo>
                    <a:pt x="5203" y="978"/>
                  </a:lnTo>
                  <a:lnTo>
                    <a:pt x="4885" y="1149"/>
                  </a:lnTo>
                  <a:lnTo>
                    <a:pt x="4617" y="1320"/>
                  </a:lnTo>
                  <a:lnTo>
                    <a:pt x="4372" y="1539"/>
                  </a:lnTo>
                  <a:lnTo>
                    <a:pt x="4177" y="1759"/>
                  </a:lnTo>
                  <a:lnTo>
                    <a:pt x="4030" y="2028"/>
                  </a:lnTo>
                  <a:lnTo>
                    <a:pt x="3908" y="2296"/>
                  </a:lnTo>
                  <a:lnTo>
                    <a:pt x="3811" y="2565"/>
                  </a:lnTo>
                  <a:lnTo>
                    <a:pt x="3737" y="2834"/>
                  </a:lnTo>
                  <a:lnTo>
                    <a:pt x="3689" y="3127"/>
                  </a:lnTo>
                  <a:lnTo>
                    <a:pt x="3640" y="3420"/>
                  </a:lnTo>
                  <a:lnTo>
                    <a:pt x="3640" y="3713"/>
                  </a:lnTo>
                  <a:lnTo>
                    <a:pt x="3640" y="3982"/>
                  </a:lnTo>
                  <a:lnTo>
                    <a:pt x="3689" y="4495"/>
                  </a:lnTo>
                  <a:lnTo>
                    <a:pt x="3689" y="4519"/>
                  </a:lnTo>
                  <a:lnTo>
                    <a:pt x="3566" y="4568"/>
                  </a:lnTo>
                  <a:lnTo>
                    <a:pt x="3469" y="4666"/>
                  </a:lnTo>
                  <a:lnTo>
                    <a:pt x="3395" y="4812"/>
                  </a:lnTo>
                  <a:lnTo>
                    <a:pt x="3322" y="4983"/>
                  </a:lnTo>
                  <a:lnTo>
                    <a:pt x="3273" y="5178"/>
                  </a:lnTo>
                  <a:lnTo>
                    <a:pt x="3249" y="5398"/>
                  </a:lnTo>
                  <a:lnTo>
                    <a:pt x="3224" y="5642"/>
                  </a:lnTo>
                  <a:lnTo>
                    <a:pt x="3249" y="5887"/>
                  </a:lnTo>
                  <a:lnTo>
                    <a:pt x="3298" y="6155"/>
                  </a:lnTo>
                  <a:lnTo>
                    <a:pt x="3347" y="6400"/>
                  </a:lnTo>
                  <a:lnTo>
                    <a:pt x="3444" y="6619"/>
                  </a:lnTo>
                  <a:lnTo>
                    <a:pt x="3542" y="6790"/>
                  </a:lnTo>
                  <a:lnTo>
                    <a:pt x="3640" y="6961"/>
                  </a:lnTo>
                  <a:lnTo>
                    <a:pt x="3762" y="7059"/>
                  </a:lnTo>
                  <a:lnTo>
                    <a:pt x="3884" y="7132"/>
                  </a:lnTo>
                  <a:lnTo>
                    <a:pt x="4030" y="7132"/>
                  </a:lnTo>
                  <a:lnTo>
                    <a:pt x="4104" y="7108"/>
                  </a:lnTo>
                  <a:lnTo>
                    <a:pt x="4275" y="7523"/>
                  </a:lnTo>
                  <a:lnTo>
                    <a:pt x="4494" y="7889"/>
                  </a:lnTo>
                  <a:lnTo>
                    <a:pt x="4714" y="8256"/>
                  </a:lnTo>
                  <a:lnTo>
                    <a:pt x="4983" y="8598"/>
                  </a:lnTo>
                  <a:lnTo>
                    <a:pt x="5252" y="8891"/>
                  </a:lnTo>
                  <a:lnTo>
                    <a:pt x="5545" y="9159"/>
                  </a:lnTo>
                  <a:lnTo>
                    <a:pt x="5862" y="9404"/>
                  </a:lnTo>
                  <a:lnTo>
                    <a:pt x="6180" y="9623"/>
                  </a:lnTo>
                  <a:lnTo>
                    <a:pt x="6180" y="10698"/>
                  </a:lnTo>
                  <a:lnTo>
                    <a:pt x="5667" y="10747"/>
                  </a:lnTo>
                  <a:lnTo>
                    <a:pt x="5081" y="10845"/>
                  </a:lnTo>
                  <a:lnTo>
                    <a:pt x="4519" y="10967"/>
                  </a:lnTo>
                  <a:lnTo>
                    <a:pt x="3957" y="11089"/>
                  </a:lnTo>
                  <a:lnTo>
                    <a:pt x="3420" y="11260"/>
                  </a:lnTo>
                  <a:lnTo>
                    <a:pt x="2931" y="11455"/>
                  </a:lnTo>
                  <a:lnTo>
                    <a:pt x="2467" y="11675"/>
                  </a:lnTo>
                  <a:lnTo>
                    <a:pt x="2028" y="11919"/>
                  </a:lnTo>
                  <a:lnTo>
                    <a:pt x="1637" y="12188"/>
                  </a:lnTo>
                  <a:lnTo>
                    <a:pt x="1271" y="12456"/>
                  </a:lnTo>
                  <a:lnTo>
                    <a:pt x="953" y="12774"/>
                  </a:lnTo>
                  <a:lnTo>
                    <a:pt x="684" y="13116"/>
                  </a:lnTo>
                  <a:lnTo>
                    <a:pt x="440" y="13458"/>
                  </a:lnTo>
                  <a:lnTo>
                    <a:pt x="269" y="13849"/>
                  </a:lnTo>
                  <a:lnTo>
                    <a:pt x="123" y="14239"/>
                  </a:lnTo>
                  <a:lnTo>
                    <a:pt x="49" y="14679"/>
                  </a:lnTo>
                  <a:lnTo>
                    <a:pt x="1" y="15119"/>
                  </a:lnTo>
                  <a:lnTo>
                    <a:pt x="49" y="15167"/>
                  </a:lnTo>
                  <a:lnTo>
                    <a:pt x="245" y="15265"/>
                  </a:lnTo>
                  <a:lnTo>
                    <a:pt x="416" y="15338"/>
                  </a:lnTo>
                  <a:lnTo>
                    <a:pt x="636" y="15436"/>
                  </a:lnTo>
                  <a:lnTo>
                    <a:pt x="904" y="15534"/>
                  </a:lnTo>
                  <a:lnTo>
                    <a:pt x="1271" y="15607"/>
                  </a:lnTo>
                  <a:lnTo>
                    <a:pt x="1710" y="15705"/>
                  </a:lnTo>
                  <a:lnTo>
                    <a:pt x="2223" y="15802"/>
                  </a:lnTo>
                  <a:lnTo>
                    <a:pt x="2834" y="15876"/>
                  </a:lnTo>
                  <a:lnTo>
                    <a:pt x="3566" y="15973"/>
                  </a:lnTo>
                  <a:lnTo>
                    <a:pt x="4397" y="16022"/>
                  </a:lnTo>
                  <a:lnTo>
                    <a:pt x="5325" y="16071"/>
                  </a:lnTo>
                  <a:lnTo>
                    <a:pt x="6399" y="16096"/>
                  </a:lnTo>
                  <a:lnTo>
                    <a:pt x="7621" y="16120"/>
                  </a:lnTo>
                  <a:lnTo>
                    <a:pt x="8817" y="16096"/>
                  </a:lnTo>
                  <a:lnTo>
                    <a:pt x="9892" y="16071"/>
                  </a:lnTo>
                  <a:lnTo>
                    <a:pt x="10844" y="16022"/>
                  </a:lnTo>
                  <a:lnTo>
                    <a:pt x="11675" y="15973"/>
                  </a:lnTo>
                  <a:lnTo>
                    <a:pt x="12408" y="15876"/>
                  </a:lnTo>
                  <a:lnTo>
                    <a:pt x="13018" y="15802"/>
                  </a:lnTo>
                  <a:lnTo>
                    <a:pt x="13555" y="15705"/>
                  </a:lnTo>
                  <a:lnTo>
                    <a:pt x="13995" y="15607"/>
                  </a:lnTo>
                  <a:lnTo>
                    <a:pt x="14361" y="15534"/>
                  </a:lnTo>
                  <a:lnTo>
                    <a:pt x="14654" y="15436"/>
                  </a:lnTo>
                  <a:lnTo>
                    <a:pt x="14874" y="15338"/>
                  </a:lnTo>
                  <a:lnTo>
                    <a:pt x="15045" y="15265"/>
                  </a:lnTo>
                  <a:lnTo>
                    <a:pt x="15216" y="15167"/>
                  </a:lnTo>
                  <a:lnTo>
                    <a:pt x="15289" y="15119"/>
                  </a:lnTo>
                  <a:lnTo>
                    <a:pt x="15241" y="14655"/>
                  </a:lnTo>
                  <a:lnTo>
                    <a:pt x="15167" y="14215"/>
                  </a:lnTo>
                  <a:lnTo>
                    <a:pt x="15045" y="13800"/>
                  </a:lnTo>
                  <a:lnTo>
                    <a:pt x="14874" y="13409"/>
                  </a:lnTo>
                  <a:lnTo>
                    <a:pt x="14630" y="13043"/>
                  </a:lnTo>
                  <a:lnTo>
                    <a:pt x="14361" y="12701"/>
                  </a:lnTo>
                  <a:lnTo>
                    <a:pt x="14044" y="12408"/>
                  </a:lnTo>
                  <a:lnTo>
                    <a:pt x="13678" y="12115"/>
                  </a:lnTo>
                  <a:lnTo>
                    <a:pt x="13287" y="11846"/>
                  </a:lnTo>
                  <a:lnTo>
                    <a:pt x="12847" y="11626"/>
                  </a:lnTo>
                  <a:lnTo>
                    <a:pt x="12359" y="11406"/>
                  </a:lnTo>
                  <a:lnTo>
                    <a:pt x="11846" y="11235"/>
                  </a:lnTo>
                  <a:lnTo>
                    <a:pt x="11284" y="11064"/>
                  </a:lnTo>
                  <a:lnTo>
                    <a:pt x="10698" y="10942"/>
                  </a:lnTo>
                  <a:lnTo>
                    <a:pt x="10063" y="10820"/>
                  </a:lnTo>
                  <a:lnTo>
                    <a:pt x="9428" y="10747"/>
                  </a:lnTo>
                  <a:lnTo>
                    <a:pt x="9110" y="10722"/>
                  </a:lnTo>
                  <a:lnTo>
                    <a:pt x="9110" y="9623"/>
                  </a:lnTo>
                  <a:lnTo>
                    <a:pt x="9428" y="9404"/>
                  </a:lnTo>
                  <a:lnTo>
                    <a:pt x="9745" y="9159"/>
                  </a:lnTo>
                  <a:lnTo>
                    <a:pt x="10039" y="8891"/>
                  </a:lnTo>
                  <a:lnTo>
                    <a:pt x="10332" y="8598"/>
                  </a:lnTo>
                  <a:lnTo>
                    <a:pt x="10576" y="8256"/>
                  </a:lnTo>
                  <a:lnTo>
                    <a:pt x="10796" y="7889"/>
                  </a:lnTo>
                  <a:lnTo>
                    <a:pt x="11015" y="7523"/>
                  </a:lnTo>
                  <a:lnTo>
                    <a:pt x="11186" y="7108"/>
                  </a:lnTo>
                  <a:lnTo>
                    <a:pt x="11260" y="7132"/>
                  </a:lnTo>
                  <a:lnTo>
                    <a:pt x="11406" y="7132"/>
                  </a:lnTo>
                  <a:lnTo>
                    <a:pt x="11528" y="7059"/>
                  </a:lnTo>
                  <a:lnTo>
                    <a:pt x="11650" y="6961"/>
                  </a:lnTo>
                  <a:lnTo>
                    <a:pt x="11748" y="6790"/>
                  </a:lnTo>
                  <a:lnTo>
                    <a:pt x="11846" y="6619"/>
                  </a:lnTo>
                  <a:lnTo>
                    <a:pt x="11944" y="6400"/>
                  </a:lnTo>
                  <a:lnTo>
                    <a:pt x="11992" y="6155"/>
                  </a:lnTo>
                  <a:lnTo>
                    <a:pt x="12041" y="5887"/>
                  </a:lnTo>
                  <a:lnTo>
                    <a:pt x="12066" y="5642"/>
                  </a:lnTo>
                  <a:lnTo>
                    <a:pt x="12041" y="5398"/>
                  </a:lnTo>
                  <a:lnTo>
                    <a:pt x="12017" y="5203"/>
                  </a:lnTo>
                  <a:lnTo>
                    <a:pt x="11968" y="5007"/>
                  </a:lnTo>
                  <a:lnTo>
                    <a:pt x="11919" y="4836"/>
                  </a:lnTo>
                  <a:lnTo>
                    <a:pt x="11846" y="4690"/>
                  </a:lnTo>
                  <a:lnTo>
                    <a:pt x="11748" y="4592"/>
                  </a:lnTo>
                  <a:lnTo>
                    <a:pt x="11626" y="4519"/>
                  </a:lnTo>
                  <a:lnTo>
                    <a:pt x="11699" y="4153"/>
                  </a:lnTo>
                  <a:lnTo>
                    <a:pt x="11724" y="3811"/>
                  </a:lnTo>
                  <a:lnTo>
                    <a:pt x="11724" y="3493"/>
                  </a:lnTo>
                  <a:lnTo>
                    <a:pt x="11724" y="3200"/>
                  </a:lnTo>
                  <a:lnTo>
                    <a:pt x="11699" y="2907"/>
                  </a:lnTo>
                  <a:lnTo>
                    <a:pt x="11650" y="2638"/>
                  </a:lnTo>
                  <a:lnTo>
                    <a:pt x="11577" y="2394"/>
                  </a:lnTo>
                  <a:lnTo>
                    <a:pt x="11504" y="2150"/>
                  </a:lnTo>
                  <a:lnTo>
                    <a:pt x="11406" y="1930"/>
                  </a:lnTo>
                  <a:lnTo>
                    <a:pt x="11309" y="1710"/>
                  </a:lnTo>
                  <a:lnTo>
                    <a:pt x="11186" y="1515"/>
                  </a:lnTo>
                  <a:lnTo>
                    <a:pt x="11040" y="1344"/>
                  </a:lnTo>
                  <a:lnTo>
                    <a:pt x="10893" y="1173"/>
                  </a:lnTo>
                  <a:lnTo>
                    <a:pt x="10747" y="1026"/>
                  </a:lnTo>
                  <a:lnTo>
                    <a:pt x="10429" y="758"/>
                  </a:lnTo>
                  <a:lnTo>
                    <a:pt x="10063" y="562"/>
                  </a:lnTo>
                  <a:lnTo>
                    <a:pt x="9697" y="367"/>
                  </a:lnTo>
                  <a:lnTo>
                    <a:pt x="9330" y="245"/>
                  </a:lnTo>
                  <a:lnTo>
                    <a:pt x="8964" y="147"/>
                  </a:lnTo>
                  <a:lnTo>
                    <a:pt x="8598" y="74"/>
                  </a:lnTo>
                  <a:lnTo>
                    <a:pt x="8256" y="25"/>
                  </a:lnTo>
                  <a:lnTo>
                    <a:pt x="79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1734599" y="3421670"/>
            <a:ext cx="3140298" cy="68292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Статус</a:t>
            </a:r>
          </a:p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Государственная некоммерческая организация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734599" y="4246536"/>
            <a:ext cx="3140298" cy="68292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Дата учреждения</a:t>
            </a:r>
          </a:p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1976 год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731791" y="5157865"/>
            <a:ext cx="3140298" cy="68292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Количество сотрудников</a:t>
            </a:r>
          </a:p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2 311 человек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361570" y="3454762"/>
            <a:ext cx="3140298" cy="68292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ГО и РФ</a:t>
            </a:r>
          </a:p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ГО, 9 РФ, 107 филиалов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361570" y="4279628"/>
            <a:ext cx="3140298" cy="68292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Капитал</a:t>
            </a:r>
          </a:p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4,2 миллиарда долларов США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377914" y="5071998"/>
            <a:ext cx="3140298" cy="68292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Оказана поддержка</a:t>
            </a:r>
          </a:p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206 764 компании получили поддержку в виде гарантий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4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0770541" cy="6858000"/>
          </a:xfrm>
          <a:prstGeom prst="rect">
            <a:avLst/>
          </a:prstGeom>
        </p:spPr>
      </p:pic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797143" y="6356353"/>
            <a:ext cx="770557" cy="365125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9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3081657" y="145346"/>
            <a:ext cx="5880821" cy="86858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KODIT </a:t>
            </a:r>
            <a:r>
              <a:rPr lang="en-US" sz="3200" b="1" dirty="0" smtClean="0">
                <a:solidFill>
                  <a:srgbClr val="002060"/>
                </a:solidFill>
              </a:rPr>
              <a:t/>
            </a:r>
            <a:br>
              <a:rPr lang="en-US" sz="32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Корейский кредитный гарантийный фонд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12748" y="1084374"/>
            <a:ext cx="3284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Источник капитала Фонда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38543" y="1013932"/>
            <a:ext cx="9498801" cy="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913" y="1772869"/>
            <a:ext cx="2160000" cy="216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43" y="1772869"/>
            <a:ext cx="2160000" cy="216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783" y="1772869"/>
            <a:ext cx="2160000" cy="216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59998" y="4322473"/>
            <a:ext cx="271215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Правительство</a:t>
            </a:r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(нерегулярно)</a:t>
            </a:r>
          </a:p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Согласовано годового бюджета Правительства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89605" y="4322472"/>
            <a:ext cx="271215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Банки</a:t>
            </a:r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(регулярно)</a:t>
            </a:r>
          </a:p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Обязательные взносы пропорционально ежемесячному остатку непогашенных корпоративных займов, коммерческих займов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26703" y="4322472"/>
            <a:ext cx="271215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Иные</a:t>
            </a:r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(нерегулярно)</a:t>
            </a:r>
          </a:p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Взносы крупного бизнеса, согласно регламенту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95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10297</TotalTime>
  <Words>1742</Words>
  <Application>Microsoft Office PowerPoint</Application>
  <PresentationFormat>Произвольный</PresentationFormat>
  <Paragraphs>232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Wingdings</vt:lpstr>
      <vt:lpstr>Office Theme</vt:lpstr>
      <vt:lpstr>Презентация PowerPoint</vt:lpstr>
      <vt:lpstr>Изучив открытые зарубежные источники (новостные порталы, научные работы, публикации финансистов, информационные ресурсы и отчёты финансовых институтов Южной Кореи) за 2018 год ДСАКУ представляет краткий обзор на новые направления поддержки МСП в Южной Корее которые можно применить в Казахстане, в частности в Фонде «Даму» </vt:lpstr>
      <vt:lpstr>МСП Кореи: ключевые цифры</vt:lpstr>
      <vt:lpstr>Поддержка МСП в Корее: ключевые факты</vt:lpstr>
      <vt:lpstr>Новые направления поддержки МСП Продвижение идеи предпринимательства</vt:lpstr>
      <vt:lpstr>Новые направления поддержки МСП Продвижение идеи предпринимательства</vt:lpstr>
      <vt:lpstr>Далее ДСАКУ представляет краткий обзор на некоторые новые направления компании KODIT - Корейский кредитный гарантийный фонд </vt:lpstr>
      <vt:lpstr>KODIT  Корейский кредитный гарантийный фонд</vt:lpstr>
      <vt:lpstr>KODIT  Корейский кредитный гарантийный фонд</vt:lpstr>
      <vt:lpstr>KODIT  Корейский кредитный гарантийный фонд</vt:lpstr>
      <vt:lpstr>KODIT  Корейский кредитный гарантийный фонд</vt:lpstr>
      <vt:lpstr>1. Предложения для применения в деятельности Фонда «Даму»</vt:lpstr>
      <vt:lpstr>Предложения для применения в деятельности Фонда «Даму»</vt:lpstr>
      <vt:lpstr>2. Предложения для применения в деятельности Фонда «Даму»</vt:lpstr>
      <vt:lpstr>Данные разработки позволят малому и среднему предпринимательству в стране обрести новый взгляд на бизнес!</vt:lpstr>
      <vt:lpstr>Презентация PowerPoint</vt:lpstr>
    </vt:vector>
  </TitlesOfParts>
  <Company>fund.kz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</dc:title>
  <dc:creator>Айнур Маратовна Мадришева</dc:creator>
  <cp:lastModifiedBy>Адлет Амангельдиевич Керимбеков</cp:lastModifiedBy>
  <cp:revision>293</cp:revision>
  <dcterms:created xsi:type="dcterms:W3CDTF">2018-01-19T11:56:47Z</dcterms:created>
  <dcterms:modified xsi:type="dcterms:W3CDTF">2019-06-27T11:45:55Z</dcterms:modified>
</cp:coreProperties>
</file>